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notesSlides/notesSlide17.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6"/>
  </p:notesMasterIdLst>
  <p:sldIdLst>
    <p:sldId id="404" r:id="rId3"/>
    <p:sldId id="257" r:id="rId4"/>
    <p:sldId id="432" r:id="rId5"/>
    <p:sldId id="342" r:id="rId6"/>
    <p:sldId id="433" r:id="rId7"/>
    <p:sldId id="438" r:id="rId8"/>
    <p:sldId id="343" r:id="rId9"/>
    <p:sldId id="434" r:id="rId10"/>
    <p:sldId id="435" r:id="rId11"/>
    <p:sldId id="437" r:id="rId12"/>
    <p:sldId id="436" r:id="rId13"/>
    <p:sldId id="439" r:id="rId14"/>
    <p:sldId id="440" r:id="rId15"/>
    <p:sldId id="441" r:id="rId16"/>
    <p:sldId id="442" r:id="rId17"/>
    <p:sldId id="443" r:id="rId18"/>
    <p:sldId id="444" r:id="rId19"/>
    <p:sldId id="445" r:id="rId20"/>
    <p:sldId id="447" r:id="rId21"/>
    <p:sldId id="448" r:id="rId22"/>
    <p:sldId id="449" r:id="rId23"/>
    <p:sldId id="452" r:id="rId24"/>
    <p:sldId id="450" r:id="rId25"/>
    <p:sldId id="454" r:id="rId26"/>
    <p:sldId id="453" r:id="rId27"/>
    <p:sldId id="455" r:id="rId28"/>
    <p:sldId id="451" r:id="rId29"/>
    <p:sldId id="456" r:id="rId30"/>
    <p:sldId id="356" r:id="rId31"/>
    <p:sldId id="384" r:id="rId32"/>
    <p:sldId id="402" r:id="rId33"/>
    <p:sldId id="403" r:id="rId34"/>
    <p:sldId id="285" r:id="rId35"/>
    <p:sldId id="405" r:id="rId36"/>
    <p:sldId id="462" r:id="rId37"/>
    <p:sldId id="479" r:id="rId38"/>
    <p:sldId id="480" r:id="rId39"/>
    <p:sldId id="474" r:id="rId40"/>
    <p:sldId id="476" r:id="rId41"/>
    <p:sldId id="487" r:id="rId42"/>
    <p:sldId id="488" r:id="rId43"/>
    <p:sldId id="489" r:id="rId44"/>
    <p:sldId id="490" r:id="rId45"/>
    <p:sldId id="491" r:id="rId46"/>
    <p:sldId id="482" r:id="rId47"/>
    <p:sldId id="472" r:id="rId48"/>
    <p:sldId id="463" r:id="rId49"/>
    <p:sldId id="492" r:id="rId50"/>
    <p:sldId id="464" r:id="rId51"/>
    <p:sldId id="494" r:id="rId52"/>
    <p:sldId id="481" r:id="rId53"/>
    <p:sldId id="484" r:id="rId54"/>
    <p:sldId id="495" r:id="rId55"/>
    <p:sldId id="493" r:id="rId56"/>
    <p:sldId id="465" r:id="rId57"/>
    <p:sldId id="466" r:id="rId58"/>
    <p:sldId id="467" r:id="rId59"/>
    <p:sldId id="468" r:id="rId60"/>
    <p:sldId id="469" r:id="rId61"/>
    <p:sldId id="496" r:id="rId62"/>
    <p:sldId id="470" r:id="rId63"/>
    <p:sldId id="408" r:id="rId64"/>
    <p:sldId id="409" r:id="rId65"/>
    <p:sldId id="410" r:id="rId66"/>
    <p:sldId id="415" r:id="rId67"/>
    <p:sldId id="416" r:id="rId68"/>
    <p:sldId id="417" r:id="rId69"/>
    <p:sldId id="418" r:id="rId70"/>
    <p:sldId id="419" r:id="rId71"/>
    <p:sldId id="420" r:id="rId72"/>
    <p:sldId id="421" r:id="rId73"/>
    <p:sldId id="422" r:id="rId74"/>
    <p:sldId id="431"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566EAE"/>
    <a:srgbClr val="FFFF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091" autoAdjust="0"/>
    <p:restoredTop sz="94660"/>
  </p:normalViewPr>
  <p:slideViewPr>
    <p:cSldViewPr snapToGrid="0">
      <p:cViewPr>
        <p:scale>
          <a:sx n="80" d="100"/>
          <a:sy n="80" d="100"/>
        </p:scale>
        <p:origin x="-294" y="17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DA5E15-EA7C-4AE6-A7FE-6EE8949B26F4}" type="datetimeFigureOut">
              <a:rPr lang="en-US" smtClean="0"/>
              <a:pPr/>
              <a:t>11/26/2020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3C74D-DBCC-462F-80C9-23B653553D81}" type="slidenum">
              <a:rPr lang="en-US" smtClean="0"/>
              <a:pPr/>
              <a:t>‹#›</a:t>
            </a:fld>
            <a:endParaRPr lang="en-US" dirty="0"/>
          </a:p>
        </p:txBody>
      </p:sp>
    </p:spTree>
    <p:extLst>
      <p:ext uri="{BB962C8B-B14F-4D97-AF65-F5344CB8AC3E}">
        <p14:creationId xmlns="" xmlns:p14="http://schemas.microsoft.com/office/powerpoint/2010/main" val="361934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83C74D-DBCC-462F-80C9-23B653553D81}" type="slidenum">
              <a:rPr lang="en-US" smtClean="0"/>
              <a:pPr/>
              <a:t>33</a:t>
            </a:fld>
            <a:endParaRPr lang="en-US" dirty="0"/>
          </a:p>
        </p:txBody>
      </p:sp>
    </p:spTree>
    <p:extLst>
      <p:ext uri="{BB962C8B-B14F-4D97-AF65-F5344CB8AC3E}">
        <p14:creationId xmlns="" xmlns:p14="http://schemas.microsoft.com/office/powerpoint/2010/main" val="4070314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9"/>
          <p:cNvSpPr>
            <a:spLocks noGrp="1" noChangeArrowheads="1"/>
          </p:cNvSpPr>
          <p:nvPr>
            <p:ph type="sldNum" sz="quarter"/>
          </p:nvPr>
        </p:nvSpPr>
        <p:spPr>
          <a:noFill/>
          <a:ln/>
        </p:spPr>
        <p:txBody>
          <a:bodyPr/>
          <a:lstStyle/>
          <a:p>
            <a:fld id="{7BF8B6C1-E62A-4833-A311-37DE3A18FDD9}" type="slidenum">
              <a:rPr lang="en-IN" smtClean="0">
                <a:latin typeface="Times New Roman" pitchFamily="18" charset="0"/>
                <a:ea typeface="Droid Sans Fallback" charset="0"/>
                <a:cs typeface="Droid Sans Fallback" charset="0"/>
              </a:rPr>
              <a:pPr/>
              <a:t>44</a:t>
            </a:fld>
            <a:endParaRPr lang="en-IN" smtClean="0">
              <a:latin typeface="Times New Roman" pitchFamily="18" charset="0"/>
              <a:ea typeface="Droid Sans Fallback" charset="0"/>
              <a:cs typeface="Droid Sans Fallback" charset="0"/>
            </a:endParaRPr>
          </a:p>
        </p:txBody>
      </p:sp>
      <p:sp>
        <p:nvSpPr>
          <p:cNvPr id="64515" name="Text Box 1"/>
          <p:cNvSpPr txBox="1">
            <a:spLocks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fld id="{9576260F-BC2A-425D-8731-98290F171318}" type="slidenum">
              <a:rPr lang="en-IN" sz="1200">
                <a:solidFill>
                  <a:srgbClr val="000000"/>
                </a:solidFill>
                <a:latin typeface="Times New Roman" pitchFamily="18" charset="0"/>
              </a:rPr>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t>44</a:t>
            </a:fld>
            <a:endParaRPr lang="en-IN" sz="1200">
              <a:solidFill>
                <a:srgbClr val="000000"/>
              </a:solidFill>
              <a:latin typeface="Times New Roman" pitchFamily="18" charset="0"/>
            </a:endParaRPr>
          </a:p>
        </p:txBody>
      </p:sp>
      <p:sp>
        <p:nvSpPr>
          <p:cNvPr id="64516"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4517" name="Text Box 3"/>
          <p:cNvSpPr txBox="1">
            <a:spLocks noChangeArrowheads="1"/>
          </p:cNvSpPr>
          <p:nvPr/>
        </p:nvSpPr>
        <p:spPr bwMode="auto">
          <a:xfrm>
            <a:off x="685800" y="4343400"/>
            <a:ext cx="5486400" cy="4114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9"/>
          <p:cNvSpPr>
            <a:spLocks noGrp="1" noChangeArrowheads="1"/>
          </p:cNvSpPr>
          <p:nvPr>
            <p:ph type="sldNum" sz="quarter"/>
          </p:nvPr>
        </p:nvSpPr>
        <p:spPr>
          <a:noFill/>
          <a:ln/>
        </p:spPr>
        <p:txBody>
          <a:bodyPr/>
          <a:lstStyle/>
          <a:p>
            <a:fld id="{F8850CC6-92AD-4852-984F-AAF7C59E0E39}" type="slidenum">
              <a:rPr lang="en-IN" smtClean="0">
                <a:latin typeface="Times New Roman" pitchFamily="18" charset="0"/>
                <a:ea typeface="Droid Sans Fallback" charset="0"/>
                <a:cs typeface="Droid Sans Fallback" charset="0"/>
              </a:rPr>
              <a:pPr/>
              <a:t>47</a:t>
            </a:fld>
            <a:endParaRPr lang="en-IN" smtClean="0">
              <a:latin typeface="Times New Roman" pitchFamily="18" charset="0"/>
              <a:ea typeface="Droid Sans Fallback" charset="0"/>
              <a:cs typeface="Droid Sans Fallback" charset="0"/>
            </a:endParaRPr>
          </a:p>
        </p:txBody>
      </p:sp>
      <p:sp>
        <p:nvSpPr>
          <p:cNvPr id="65539" name="Text Box 1"/>
          <p:cNvSpPr txBox="1">
            <a:spLocks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fld id="{58724B3B-7418-42D5-8D3C-A365E5B43728}" type="slidenum">
              <a:rPr lang="en-IN" sz="1200">
                <a:solidFill>
                  <a:srgbClr val="000000"/>
                </a:solidFill>
                <a:latin typeface="Times New Roman" pitchFamily="18" charset="0"/>
              </a:rPr>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t>47</a:t>
            </a:fld>
            <a:endParaRPr lang="en-IN" sz="1200">
              <a:solidFill>
                <a:srgbClr val="000000"/>
              </a:solidFill>
              <a:latin typeface="Times New Roman" pitchFamily="18" charset="0"/>
            </a:endParaRPr>
          </a:p>
        </p:txBody>
      </p:sp>
      <p:sp>
        <p:nvSpPr>
          <p:cNvPr id="65540"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5541" name="Text Box 3"/>
          <p:cNvSpPr txBox="1">
            <a:spLocks noChangeArrowheads="1"/>
          </p:cNvSpPr>
          <p:nvPr/>
        </p:nvSpPr>
        <p:spPr bwMode="auto">
          <a:xfrm>
            <a:off x="685800" y="4343400"/>
            <a:ext cx="5486400" cy="4114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9"/>
          <p:cNvSpPr>
            <a:spLocks noGrp="1" noChangeArrowheads="1"/>
          </p:cNvSpPr>
          <p:nvPr>
            <p:ph type="sldNum" sz="quarter"/>
          </p:nvPr>
        </p:nvSpPr>
        <p:spPr>
          <a:noFill/>
          <a:ln/>
        </p:spPr>
        <p:txBody>
          <a:bodyPr/>
          <a:lstStyle/>
          <a:p>
            <a:fld id="{7BF8B6C1-E62A-4833-A311-37DE3A18FDD9}" type="slidenum">
              <a:rPr lang="en-IN" smtClean="0">
                <a:latin typeface="Times New Roman" pitchFamily="18" charset="0"/>
                <a:ea typeface="Droid Sans Fallback" charset="0"/>
                <a:cs typeface="Droid Sans Fallback" charset="0"/>
              </a:rPr>
              <a:pPr/>
              <a:t>48</a:t>
            </a:fld>
            <a:endParaRPr lang="en-IN" smtClean="0">
              <a:latin typeface="Times New Roman" pitchFamily="18" charset="0"/>
              <a:ea typeface="Droid Sans Fallback" charset="0"/>
              <a:cs typeface="Droid Sans Fallback" charset="0"/>
            </a:endParaRPr>
          </a:p>
        </p:txBody>
      </p:sp>
      <p:sp>
        <p:nvSpPr>
          <p:cNvPr id="64515" name="Text Box 1"/>
          <p:cNvSpPr txBox="1">
            <a:spLocks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fld id="{9576260F-BC2A-425D-8731-98290F171318}" type="slidenum">
              <a:rPr lang="en-IN" sz="1200">
                <a:solidFill>
                  <a:srgbClr val="000000"/>
                </a:solidFill>
                <a:latin typeface="Times New Roman" pitchFamily="18" charset="0"/>
              </a:rPr>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t>48</a:t>
            </a:fld>
            <a:endParaRPr lang="en-IN" sz="1200">
              <a:solidFill>
                <a:srgbClr val="000000"/>
              </a:solidFill>
              <a:latin typeface="Times New Roman" pitchFamily="18" charset="0"/>
            </a:endParaRPr>
          </a:p>
        </p:txBody>
      </p:sp>
      <p:sp>
        <p:nvSpPr>
          <p:cNvPr id="64516"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4517" name="Text Box 3"/>
          <p:cNvSpPr txBox="1">
            <a:spLocks noChangeArrowheads="1"/>
          </p:cNvSpPr>
          <p:nvPr/>
        </p:nvSpPr>
        <p:spPr bwMode="auto">
          <a:xfrm>
            <a:off x="685800" y="4343400"/>
            <a:ext cx="5486400" cy="4114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9"/>
          <p:cNvSpPr>
            <a:spLocks noGrp="1" noChangeArrowheads="1"/>
          </p:cNvSpPr>
          <p:nvPr>
            <p:ph type="sldNum" sz="quarter"/>
          </p:nvPr>
        </p:nvSpPr>
        <p:spPr>
          <a:noFill/>
          <a:ln/>
        </p:spPr>
        <p:txBody>
          <a:bodyPr/>
          <a:lstStyle/>
          <a:p>
            <a:fld id="{E842596D-B969-4B76-9284-333CA6C7A4CA}" type="slidenum">
              <a:rPr lang="en-IN" smtClean="0">
                <a:latin typeface="Times New Roman" pitchFamily="18" charset="0"/>
                <a:ea typeface="Droid Sans Fallback" charset="0"/>
                <a:cs typeface="Droid Sans Fallback" charset="0"/>
              </a:rPr>
              <a:pPr/>
              <a:t>49</a:t>
            </a:fld>
            <a:endParaRPr lang="en-IN" smtClean="0">
              <a:latin typeface="Times New Roman" pitchFamily="18" charset="0"/>
              <a:ea typeface="Droid Sans Fallback" charset="0"/>
              <a:cs typeface="Droid Sans Fallback" charset="0"/>
            </a:endParaRPr>
          </a:p>
        </p:txBody>
      </p:sp>
      <p:sp>
        <p:nvSpPr>
          <p:cNvPr id="66563" name="Text Box 1"/>
          <p:cNvSpPr txBox="1">
            <a:spLocks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fld id="{8C4691A8-E276-411D-8BC3-37E6F7774A4B}" type="slidenum">
              <a:rPr lang="en-IN" sz="1200">
                <a:solidFill>
                  <a:srgbClr val="000000"/>
                </a:solidFill>
                <a:latin typeface="Times New Roman" pitchFamily="18" charset="0"/>
              </a:rPr>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t>49</a:t>
            </a:fld>
            <a:endParaRPr lang="en-IN" sz="1200">
              <a:solidFill>
                <a:srgbClr val="000000"/>
              </a:solidFill>
              <a:latin typeface="Times New Roman" pitchFamily="18" charset="0"/>
            </a:endParaRPr>
          </a:p>
        </p:txBody>
      </p:sp>
      <p:sp>
        <p:nvSpPr>
          <p:cNvPr id="66564"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6565" name="Text Box 3"/>
          <p:cNvSpPr txBox="1">
            <a:spLocks noChangeArrowheads="1"/>
          </p:cNvSpPr>
          <p:nvPr/>
        </p:nvSpPr>
        <p:spPr bwMode="auto">
          <a:xfrm>
            <a:off x="685800" y="4343400"/>
            <a:ext cx="5486400" cy="4114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9"/>
          <p:cNvSpPr>
            <a:spLocks noGrp="1" noChangeArrowheads="1"/>
          </p:cNvSpPr>
          <p:nvPr>
            <p:ph type="sldNum" sz="quarter"/>
          </p:nvPr>
        </p:nvSpPr>
        <p:spPr>
          <a:noFill/>
          <a:ln/>
        </p:spPr>
        <p:txBody>
          <a:bodyPr/>
          <a:lstStyle/>
          <a:p>
            <a:fld id="{7BF8B6C1-E62A-4833-A311-37DE3A18FDD9}" type="slidenum">
              <a:rPr lang="en-IN" smtClean="0">
                <a:latin typeface="Times New Roman" pitchFamily="18" charset="0"/>
                <a:ea typeface="Droid Sans Fallback" charset="0"/>
                <a:cs typeface="Droid Sans Fallback" charset="0"/>
              </a:rPr>
              <a:pPr/>
              <a:t>52</a:t>
            </a:fld>
            <a:endParaRPr lang="en-IN" smtClean="0">
              <a:latin typeface="Times New Roman" pitchFamily="18" charset="0"/>
              <a:ea typeface="Droid Sans Fallback" charset="0"/>
              <a:cs typeface="Droid Sans Fallback" charset="0"/>
            </a:endParaRPr>
          </a:p>
        </p:txBody>
      </p:sp>
      <p:sp>
        <p:nvSpPr>
          <p:cNvPr id="64515" name="Text Box 1"/>
          <p:cNvSpPr txBox="1">
            <a:spLocks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fld id="{9576260F-BC2A-425D-8731-98290F171318}" type="slidenum">
              <a:rPr lang="en-IN" sz="1200">
                <a:solidFill>
                  <a:srgbClr val="000000"/>
                </a:solidFill>
                <a:latin typeface="Times New Roman" pitchFamily="18" charset="0"/>
              </a:rPr>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t>52</a:t>
            </a:fld>
            <a:endParaRPr lang="en-IN" sz="1200">
              <a:solidFill>
                <a:srgbClr val="000000"/>
              </a:solidFill>
              <a:latin typeface="Times New Roman" pitchFamily="18" charset="0"/>
            </a:endParaRPr>
          </a:p>
        </p:txBody>
      </p:sp>
      <p:sp>
        <p:nvSpPr>
          <p:cNvPr id="64516"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4517" name="Text Box 3"/>
          <p:cNvSpPr txBox="1">
            <a:spLocks noChangeArrowheads="1"/>
          </p:cNvSpPr>
          <p:nvPr/>
        </p:nvSpPr>
        <p:spPr bwMode="auto">
          <a:xfrm>
            <a:off x="685800" y="4343400"/>
            <a:ext cx="5486400" cy="4114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9"/>
          <p:cNvSpPr>
            <a:spLocks noGrp="1" noChangeArrowheads="1"/>
          </p:cNvSpPr>
          <p:nvPr>
            <p:ph type="sldNum" sz="quarter"/>
          </p:nvPr>
        </p:nvSpPr>
        <p:spPr>
          <a:noFill/>
          <a:ln/>
        </p:spPr>
        <p:txBody>
          <a:bodyPr/>
          <a:lstStyle/>
          <a:p>
            <a:fld id="{7BF8B6C1-E62A-4833-A311-37DE3A18FDD9}" type="slidenum">
              <a:rPr lang="en-IN" smtClean="0">
                <a:latin typeface="Times New Roman" pitchFamily="18" charset="0"/>
                <a:ea typeface="Droid Sans Fallback" charset="0"/>
                <a:cs typeface="Droid Sans Fallback" charset="0"/>
              </a:rPr>
              <a:pPr/>
              <a:t>53</a:t>
            </a:fld>
            <a:endParaRPr lang="en-IN" smtClean="0">
              <a:latin typeface="Times New Roman" pitchFamily="18" charset="0"/>
              <a:ea typeface="Droid Sans Fallback" charset="0"/>
              <a:cs typeface="Droid Sans Fallback" charset="0"/>
            </a:endParaRPr>
          </a:p>
        </p:txBody>
      </p:sp>
      <p:sp>
        <p:nvSpPr>
          <p:cNvPr id="64515" name="Text Box 1"/>
          <p:cNvSpPr txBox="1">
            <a:spLocks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fld id="{9576260F-BC2A-425D-8731-98290F171318}" type="slidenum">
              <a:rPr lang="en-IN" sz="1200">
                <a:solidFill>
                  <a:srgbClr val="000000"/>
                </a:solidFill>
                <a:latin typeface="Times New Roman" pitchFamily="18" charset="0"/>
              </a:rPr>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t>53</a:t>
            </a:fld>
            <a:endParaRPr lang="en-IN" sz="1200">
              <a:solidFill>
                <a:srgbClr val="000000"/>
              </a:solidFill>
              <a:latin typeface="Times New Roman" pitchFamily="18" charset="0"/>
            </a:endParaRPr>
          </a:p>
        </p:txBody>
      </p:sp>
      <p:sp>
        <p:nvSpPr>
          <p:cNvPr id="64516"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4517" name="Text Box 3"/>
          <p:cNvSpPr txBox="1">
            <a:spLocks noChangeArrowheads="1"/>
          </p:cNvSpPr>
          <p:nvPr/>
        </p:nvSpPr>
        <p:spPr bwMode="auto">
          <a:xfrm>
            <a:off x="685800" y="4343400"/>
            <a:ext cx="5486400" cy="4114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9"/>
          <p:cNvSpPr>
            <a:spLocks noGrp="1" noChangeArrowheads="1"/>
          </p:cNvSpPr>
          <p:nvPr>
            <p:ph type="sldNum" sz="quarter"/>
          </p:nvPr>
        </p:nvSpPr>
        <p:spPr>
          <a:noFill/>
          <a:ln/>
        </p:spPr>
        <p:txBody>
          <a:bodyPr/>
          <a:lstStyle/>
          <a:p>
            <a:fld id="{7BF8B6C1-E62A-4833-A311-37DE3A18FDD9}" type="slidenum">
              <a:rPr lang="en-IN" smtClean="0">
                <a:latin typeface="Times New Roman" pitchFamily="18" charset="0"/>
                <a:ea typeface="Droid Sans Fallback" charset="0"/>
                <a:cs typeface="Droid Sans Fallback" charset="0"/>
              </a:rPr>
              <a:pPr/>
              <a:t>54</a:t>
            </a:fld>
            <a:endParaRPr lang="en-IN" smtClean="0">
              <a:latin typeface="Times New Roman" pitchFamily="18" charset="0"/>
              <a:ea typeface="Droid Sans Fallback" charset="0"/>
              <a:cs typeface="Droid Sans Fallback" charset="0"/>
            </a:endParaRPr>
          </a:p>
        </p:txBody>
      </p:sp>
      <p:sp>
        <p:nvSpPr>
          <p:cNvPr id="64515" name="Text Box 1"/>
          <p:cNvSpPr txBox="1">
            <a:spLocks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fld id="{9576260F-BC2A-425D-8731-98290F171318}" type="slidenum">
              <a:rPr lang="en-IN" sz="1200">
                <a:solidFill>
                  <a:srgbClr val="000000"/>
                </a:solidFill>
                <a:latin typeface="Times New Roman" pitchFamily="18" charset="0"/>
              </a:rPr>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t>54</a:t>
            </a:fld>
            <a:endParaRPr lang="en-IN" sz="1200">
              <a:solidFill>
                <a:srgbClr val="000000"/>
              </a:solidFill>
              <a:latin typeface="Times New Roman" pitchFamily="18" charset="0"/>
            </a:endParaRPr>
          </a:p>
        </p:txBody>
      </p:sp>
      <p:sp>
        <p:nvSpPr>
          <p:cNvPr id="64516"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4517" name="Text Box 3"/>
          <p:cNvSpPr txBox="1">
            <a:spLocks noChangeArrowheads="1"/>
          </p:cNvSpPr>
          <p:nvPr/>
        </p:nvSpPr>
        <p:spPr bwMode="auto">
          <a:xfrm>
            <a:off x="685800" y="4343400"/>
            <a:ext cx="5486400" cy="4114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9"/>
          <p:cNvSpPr>
            <a:spLocks noGrp="1" noChangeArrowheads="1"/>
          </p:cNvSpPr>
          <p:nvPr>
            <p:ph type="sldNum" sz="quarter"/>
          </p:nvPr>
        </p:nvSpPr>
        <p:spPr>
          <a:noFill/>
          <a:ln/>
        </p:spPr>
        <p:txBody>
          <a:bodyPr/>
          <a:lstStyle/>
          <a:p>
            <a:fld id="{9EDE9F39-55AA-4696-9AE7-8B081D362A59}" type="slidenum">
              <a:rPr lang="en-IN" smtClean="0">
                <a:latin typeface="Times New Roman" pitchFamily="18" charset="0"/>
                <a:ea typeface="Droid Sans Fallback" charset="0"/>
                <a:cs typeface="Droid Sans Fallback" charset="0"/>
              </a:rPr>
              <a:pPr/>
              <a:t>55</a:t>
            </a:fld>
            <a:endParaRPr lang="en-IN" smtClean="0">
              <a:latin typeface="Times New Roman" pitchFamily="18" charset="0"/>
              <a:ea typeface="Droid Sans Fallback" charset="0"/>
              <a:cs typeface="Droid Sans Fallback" charset="0"/>
            </a:endParaRPr>
          </a:p>
        </p:txBody>
      </p:sp>
      <p:sp>
        <p:nvSpPr>
          <p:cNvPr id="67587" name="Text Box 1"/>
          <p:cNvSpPr txBox="1">
            <a:spLocks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fld id="{FCE56A37-41A3-47E2-BDB1-3B5E75039878}" type="slidenum">
              <a:rPr lang="en-IN" sz="1200">
                <a:solidFill>
                  <a:srgbClr val="000000"/>
                </a:solidFill>
                <a:latin typeface="Times New Roman" pitchFamily="18" charset="0"/>
              </a:rPr>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t>55</a:t>
            </a:fld>
            <a:endParaRPr lang="en-IN" sz="1200">
              <a:solidFill>
                <a:srgbClr val="000000"/>
              </a:solidFill>
              <a:latin typeface="Times New Roman" pitchFamily="18" charset="0"/>
            </a:endParaRPr>
          </a:p>
        </p:txBody>
      </p:sp>
      <p:sp>
        <p:nvSpPr>
          <p:cNvPr id="67588"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7589" name="Text Box 3"/>
          <p:cNvSpPr txBox="1">
            <a:spLocks noChangeArrowheads="1"/>
          </p:cNvSpPr>
          <p:nvPr/>
        </p:nvSpPr>
        <p:spPr bwMode="auto">
          <a:xfrm>
            <a:off x="685800" y="4343400"/>
            <a:ext cx="5486400" cy="4114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9"/>
          <p:cNvSpPr>
            <a:spLocks noGrp="1" noChangeArrowheads="1"/>
          </p:cNvSpPr>
          <p:nvPr>
            <p:ph type="sldNum" sz="quarter"/>
          </p:nvPr>
        </p:nvSpPr>
        <p:spPr>
          <a:noFill/>
          <a:ln/>
        </p:spPr>
        <p:txBody>
          <a:bodyPr/>
          <a:lstStyle/>
          <a:p>
            <a:fld id="{3899926E-8960-48CC-9CFF-4F75FC4FEA43}" type="slidenum">
              <a:rPr lang="en-IN" smtClean="0">
                <a:latin typeface="Times New Roman" pitchFamily="18" charset="0"/>
                <a:ea typeface="Droid Sans Fallback" charset="0"/>
                <a:cs typeface="Droid Sans Fallback" charset="0"/>
              </a:rPr>
              <a:pPr/>
              <a:t>56</a:t>
            </a:fld>
            <a:endParaRPr lang="en-IN" smtClean="0">
              <a:latin typeface="Times New Roman" pitchFamily="18" charset="0"/>
              <a:ea typeface="Droid Sans Fallback" charset="0"/>
              <a:cs typeface="Droid Sans Fallback" charset="0"/>
            </a:endParaRPr>
          </a:p>
        </p:txBody>
      </p:sp>
      <p:sp>
        <p:nvSpPr>
          <p:cNvPr id="68611" name="Text Box 1"/>
          <p:cNvSpPr txBox="1">
            <a:spLocks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fld id="{F8AE3869-BCFF-4A6A-815A-4B61235EF682}" type="slidenum">
              <a:rPr lang="en-IN" sz="1200">
                <a:solidFill>
                  <a:srgbClr val="000000"/>
                </a:solidFill>
                <a:latin typeface="Times New Roman" pitchFamily="18" charset="0"/>
              </a:rPr>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t>56</a:t>
            </a:fld>
            <a:endParaRPr lang="en-IN" sz="1200">
              <a:solidFill>
                <a:srgbClr val="000000"/>
              </a:solidFill>
              <a:latin typeface="Times New Roman" pitchFamily="18" charset="0"/>
            </a:endParaRPr>
          </a:p>
        </p:txBody>
      </p:sp>
      <p:sp>
        <p:nvSpPr>
          <p:cNvPr id="68612"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8613" name="Text Box 3"/>
          <p:cNvSpPr txBox="1">
            <a:spLocks noChangeArrowheads="1"/>
          </p:cNvSpPr>
          <p:nvPr/>
        </p:nvSpPr>
        <p:spPr bwMode="auto">
          <a:xfrm>
            <a:off x="685800" y="4343400"/>
            <a:ext cx="5486400" cy="4114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9"/>
          <p:cNvSpPr>
            <a:spLocks noGrp="1" noChangeArrowheads="1"/>
          </p:cNvSpPr>
          <p:nvPr>
            <p:ph type="sldNum" sz="quarter"/>
          </p:nvPr>
        </p:nvSpPr>
        <p:spPr>
          <a:noFill/>
          <a:ln/>
        </p:spPr>
        <p:txBody>
          <a:bodyPr/>
          <a:lstStyle/>
          <a:p>
            <a:fld id="{FCEE2FF6-E851-4F8A-9B27-5FB1BDA4CBBA}" type="slidenum">
              <a:rPr lang="en-IN" smtClean="0">
                <a:latin typeface="Times New Roman" pitchFamily="18" charset="0"/>
                <a:ea typeface="Droid Sans Fallback" charset="0"/>
                <a:cs typeface="Droid Sans Fallback" charset="0"/>
              </a:rPr>
              <a:pPr/>
              <a:t>58</a:t>
            </a:fld>
            <a:endParaRPr lang="en-IN" smtClean="0">
              <a:latin typeface="Times New Roman" pitchFamily="18" charset="0"/>
              <a:ea typeface="Droid Sans Fallback" charset="0"/>
              <a:cs typeface="Droid Sans Fallback" charset="0"/>
            </a:endParaRPr>
          </a:p>
        </p:txBody>
      </p:sp>
      <p:sp>
        <p:nvSpPr>
          <p:cNvPr id="69635" name="Text Box 1"/>
          <p:cNvSpPr txBox="1">
            <a:spLocks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fld id="{DDAF2137-6EEB-4F12-BAA3-A39DA5D9E0F6}" type="slidenum">
              <a:rPr lang="en-IN" sz="1200">
                <a:solidFill>
                  <a:srgbClr val="000000"/>
                </a:solidFill>
                <a:latin typeface="Times New Roman" pitchFamily="18" charset="0"/>
              </a:rPr>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t>58</a:t>
            </a:fld>
            <a:endParaRPr lang="en-IN" sz="1200">
              <a:solidFill>
                <a:srgbClr val="000000"/>
              </a:solidFill>
              <a:latin typeface="Times New Roman" pitchFamily="18" charset="0"/>
            </a:endParaRPr>
          </a:p>
        </p:txBody>
      </p:sp>
      <p:sp>
        <p:nvSpPr>
          <p:cNvPr id="69636"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69637" name="Text Box 3"/>
          <p:cNvSpPr txBox="1">
            <a:spLocks noChangeArrowheads="1"/>
          </p:cNvSpPr>
          <p:nvPr/>
        </p:nvSpPr>
        <p:spPr bwMode="auto">
          <a:xfrm>
            <a:off x="685800" y="4343400"/>
            <a:ext cx="5486400" cy="4114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9"/>
          <p:cNvSpPr>
            <a:spLocks noGrp="1" noChangeArrowheads="1"/>
          </p:cNvSpPr>
          <p:nvPr>
            <p:ph type="sldNum" sz="quarter"/>
          </p:nvPr>
        </p:nvSpPr>
        <p:spPr>
          <a:noFill/>
          <a:ln/>
        </p:spPr>
        <p:txBody>
          <a:bodyPr/>
          <a:lstStyle/>
          <a:p>
            <a:fld id="{7BF8B6C1-E62A-4833-A311-37DE3A18FDD9}" type="slidenum">
              <a:rPr lang="en-IN" smtClean="0">
                <a:latin typeface="Times New Roman" pitchFamily="18" charset="0"/>
                <a:ea typeface="Droid Sans Fallback" charset="0"/>
                <a:cs typeface="Droid Sans Fallback" charset="0"/>
              </a:rPr>
              <a:pPr/>
              <a:t>35</a:t>
            </a:fld>
            <a:endParaRPr lang="en-IN" smtClean="0">
              <a:latin typeface="Times New Roman" pitchFamily="18" charset="0"/>
              <a:ea typeface="Droid Sans Fallback" charset="0"/>
              <a:cs typeface="Droid Sans Fallback" charset="0"/>
            </a:endParaRPr>
          </a:p>
        </p:txBody>
      </p:sp>
      <p:sp>
        <p:nvSpPr>
          <p:cNvPr id="64515" name="Text Box 1"/>
          <p:cNvSpPr txBox="1">
            <a:spLocks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fld id="{9576260F-BC2A-425D-8731-98290F171318}" type="slidenum">
              <a:rPr lang="en-IN" sz="1200">
                <a:solidFill>
                  <a:srgbClr val="000000"/>
                </a:solidFill>
                <a:latin typeface="Times New Roman" pitchFamily="18" charset="0"/>
              </a:rPr>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t>35</a:t>
            </a:fld>
            <a:endParaRPr lang="en-IN" sz="1200">
              <a:solidFill>
                <a:srgbClr val="000000"/>
              </a:solidFill>
              <a:latin typeface="Times New Roman" pitchFamily="18" charset="0"/>
            </a:endParaRPr>
          </a:p>
        </p:txBody>
      </p:sp>
      <p:sp>
        <p:nvSpPr>
          <p:cNvPr id="64516"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4517" name="Text Box 3"/>
          <p:cNvSpPr txBox="1">
            <a:spLocks noChangeArrowheads="1"/>
          </p:cNvSpPr>
          <p:nvPr/>
        </p:nvSpPr>
        <p:spPr bwMode="auto">
          <a:xfrm>
            <a:off x="685800" y="4343400"/>
            <a:ext cx="5486400" cy="4114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9"/>
          <p:cNvSpPr>
            <a:spLocks noGrp="1" noChangeArrowheads="1"/>
          </p:cNvSpPr>
          <p:nvPr>
            <p:ph type="sldNum" sz="quarter"/>
          </p:nvPr>
        </p:nvSpPr>
        <p:spPr>
          <a:noFill/>
          <a:ln/>
        </p:spPr>
        <p:txBody>
          <a:bodyPr/>
          <a:lstStyle/>
          <a:p>
            <a:fld id="{36F8B84A-3EBE-46EB-81DA-72443C2F3D11}" type="slidenum">
              <a:rPr lang="en-IN" smtClean="0">
                <a:latin typeface="Times New Roman" pitchFamily="18" charset="0"/>
                <a:ea typeface="Droid Sans Fallback" charset="0"/>
                <a:cs typeface="Droid Sans Fallback" charset="0"/>
              </a:rPr>
              <a:pPr/>
              <a:t>59</a:t>
            </a:fld>
            <a:endParaRPr lang="en-IN" smtClean="0">
              <a:latin typeface="Times New Roman" pitchFamily="18" charset="0"/>
              <a:ea typeface="Droid Sans Fallback" charset="0"/>
              <a:cs typeface="Droid Sans Fallback" charset="0"/>
            </a:endParaRPr>
          </a:p>
        </p:txBody>
      </p:sp>
      <p:sp>
        <p:nvSpPr>
          <p:cNvPr id="70659" name="Text Box 1"/>
          <p:cNvSpPr txBox="1">
            <a:spLocks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fld id="{0DF76B09-E30B-4151-8C77-95C6F9150633}" type="slidenum">
              <a:rPr lang="en-IN" sz="1200">
                <a:solidFill>
                  <a:srgbClr val="000000"/>
                </a:solidFill>
                <a:latin typeface="Times New Roman" pitchFamily="18" charset="0"/>
              </a:rPr>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t>59</a:t>
            </a:fld>
            <a:endParaRPr lang="en-IN" sz="1200">
              <a:solidFill>
                <a:srgbClr val="000000"/>
              </a:solidFill>
              <a:latin typeface="Times New Roman" pitchFamily="18" charset="0"/>
            </a:endParaRPr>
          </a:p>
        </p:txBody>
      </p:sp>
      <p:sp>
        <p:nvSpPr>
          <p:cNvPr id="70660"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70661" name="Text Box 3"/>
          <p:cNvSpPr txBox="1">
            <a:spLocks noChangeArrowheads="1"/>
          </p:cNvSpPr>
          <p:nvPr/>
        </p:nvSpPr>
        <p:spPr bwMode="auto">
          <a:xfrm>
            <a:off x="685800" y="4343400"/>
            <a:ext cx="5486400" cy="4114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9"/>
          <p:cNvSpPr>
            <a:spLocks noGrp="1" noChangeArrowheads="1"/>
          </p:cNvSpPr>
          <p:nvPr>
            <p:ph type="sldNum" sz="quarter"/>
          </p:nvPr>
        </p:nvSpPr>
        <p:spPr>
          <a:noFill/>
          <a:ln/>
        </p:spPr>
        <p:txBody>
          <a:bodyPr/>
          <a:lstStyle/>
          <a:p>
            <a:fld id="{F5B5A949-89CC-441A-979D-B148E5E282F7}" type="slidenum">
              <a:rPr lang="en-IN" smtClean="0">
                <a:latin typeface="Times New Roman" pitchFamily="18" charset="0"/>
                <a:ea typeface="Droid Sans Fallback" charset="0"/>
                <a:cs typeface="Droid Sans Fallback" charset="0"/>
              </a:rPr>
              <a:pPr/>
              <a:t>61</a:t>
            </a:fld>
            <a:endParaRPr lang="en-IN" smtClean="0">
              <a:latin typeface="Times New Roman" pitchFamily="18" charset="0"/>
              <a:ea typeface="Droid Sans Fallback" charset="0"/>
              <a:cs typeface="Droid Sans Fallback" charset="0"/>
            </a:endParaRPr>
          </a:p>
        </p:txBody>
      </p:sp>
      <p:sp>
        <p:nvSpPr>
          <p:cNvPr id="71683" name="Text Box 1"/>
          <p:cNvSpPr txBox="1">
            <a:spLocks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fld id="{9513DEC2-9716-439A-9813-7814E37CD20E}" type="slidenum">
              <a:rPr lang="en-IN" sz="1200">
                <a:solidFill>
                  <a:srgbClr val="000000"/>
                </a:solidFill>
                <a:latin typeface="Times New Roman" pitchFamily="18" charset="0"/>
              </a:rPr>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t>61</a:t>
            </a:fld>
            <a:endParaRPr lang="en-IN" sz="1200">
              <a:solidFill>
                <a:srgbClr val="000000"/>
              </a:solidFill>
              <a:latin typeface="Times New Roman" pitchFamily="18" charset="0"/>
            </a:endParaRPr>
          </a:p>
        </p:txBody>
      </p:sp>
      <p:sp>
        <p:nvSpPr>
          <p:cNvPr id="71684"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71685" name="Text Box 3"/>
          <p:cNvSpPr txBox="1">
            <a:spLocks noChangeArrowheads="1"/>
          </p:cNvSpPr>
          <p:nvPr/>
        </p:nvSpPr>
        <p:spPr bwMode="auto">
          <a:xfrm>
            <a:off x="685800" y="4343400"/>
            <a:ext cx="5486400" cy="4114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en-I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83C74D-DBCC-462F-80C9-23B653553D81}" type="slidenum">
              <a:rPr lang="en-US" smtClean="0"/>
              <a:pPr/>
              <a:t>73</a:t>
            </a:fld>
            <a:endParaRPr lang="en-US" dirty="0"/>
          </a:p>
        </p:txBody>
      </p:sp>
    </p:spTree>
    <p:extLst>
      <p:ext uri="{BB962C8B-B14F-4D97-AF65-F5344CB8AC3E}">
        <p14:creationId xmlns="" xmlns:p14="http://schemas.microsoft.com/office/powerpoint/2010/main" val="4070314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9"/>
          <p:cNvSpPr>
            <a:spLocks noGrp="1" noChangeArrowheads="1"/>
          </p:cNvSpPr>
          <p:nvPr>
            <p:ph type="sldNum" sz="quarter"/>
          </p:nvPr>
        </p:nvSpPr>
        <p:spPr>
          <a:noFill/>
          <a:ln/>
        </p:spPr>
        <p:txBody>
          <a:bodyPr/>
          <a:lstStyle/>
          <a:p>
            <a:fld id="{7BF8B6C1-E62A-4833-A311-37DE3A18FDD9}" type="slidenum">
              <a:rPr lang="en-IN" smtClean="0">
                <a:latin typeface="Times New Roman" pitchFamily="18" charset="0"/>
                <a:ea typeface="Droid Sans Fallback" charset="0"/>
                <a:cs typeface="Droid Sans Fallback" charset="0"/>
              </a:rPr>
              <a:pPr/>
              <a:t>36</a:t>
            </a:fld>
            <a:endParaRPr lang="en-IN" smtClean="0">
              <a:latin typeface="Times New Roman" pitchFamily="18" charset="0"/>
              <a:ea typeface="Droid Sans Fallback" charset="0"/>
              <a:cs typeface="Droid Sans Fallback" charset="0"/>
            </a:endParaRPr>
          </a:p>
        </p:txBody>
      </p:sp>
      <p:sp>
        <p:nvSpPr>
          <p:cNvPr id="64515" name="Text Box 1"/>
          <p:cNvSpPr txBox="1">
            <a:spLocks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fld id="{9576260F-BC2A-425D-8731-98290F171318}" type="slidenum">
              <a:rPr lang="en-IN" sz="1200">
                <a:solidFill>
                  <a:srgbClr val="000000"/>
                </a:solidFill>
                <a:latin typeface="Times New Roman" pitchFamily="18" charset="0"/>
              </a:rPr>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t>36</a:t>
            </a:fld>
            <a:endParaRPr lang="en-IN" sz="1200">
              <a:solidFill>
                <a:srgbClr val="000000"/>
              </a:solidFill>
              <a:latin typeface="Times New Roman" pitchFamily="18" charset="0"/>
            </a:endParaRPr>
          </a:p>
        </p:txBody>
      </p:sp>
      <p:sp>
        <p:nvSpPr>
          <p:cNvPr id="64516"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4517" name="Text Box 3"/>
          <p:cNvSpPr txBox="1">
            <a:spLocks noChangeArrowheads="1"/>
          </p:cNvSpPr>
          <p:nvPr/>
        </p:nvSpPr>
        <p:spPr bwMode="auto">
          <a:xfrm>
            <a:off x="685800" y="4343400"/>
            <a:ext cx="5486400" cy="4114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9"/>
          <p:cNvSpPr>
            <a:spLocks noGrp="1" noChangeArrowheads="1"/>
          </p:cNvSpPr>
          <p:nvPr>
            <p:ph type="sldNum" sz="quarter"/>
          </p:nvPr>
        </p:nvSpPr>
        <p:spPr>
          <a:noFill/>
          <a:ln/>
        </p:spPr>
        <p:txBody>
          <a:bodyPr/>
          <a:lstStyle/>
          <a:p>
            <a:fld id="{7BF8B6C1-E62A-4833-A311-37DE3A18FDD9}" type="slidenum">
              <a:rPr lang="en-IN" smtClean="0">
                <a:latin typeface="Times New Roman" pitchFamily="18" charset="0"/>
                <a:ea typeface="Droid Sans Fallback" charset="0"/>
                <a:cs typeface="Droid Sans Fallback" charset="0"/>
              </a:rPr>
              <a:pPr/>
              <a:t>37</a:t>
            </a:fld>
            <a:endParaRPr lang="en-IN" smtClean="0">
              <a:latin typeface="Times New Roman" pitchFamily="18" charset="0"/>
              <a:ea typeface="Droid Sans Fallback" charset="0"/>
              <a:cs typeface="Droid Sans Fallback" charset="0"/>
            </a:endParaRPr>
          </a:p>
        </p:txBody>
      </p:sp>
      <p:sp>
        <p:nvSpPr>
          <p:cNvPr id="64515" name="Text Box 1"/>
          <p:cNvSpPr txBox="1">
            <a:spLocks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fld id="{9576260F-BC2A-425D-8731-98290F171318}" type="slidenum">
              <a:rPr lang="en-IN" sz="1200">
                <a:solidFill>
                  <a:srgbClr val="000000"/>
                </a:solidFill>
                <a:latin typeface="Times New Roman" pitchFamily="18" charset="0"/>
              </a:rPr>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t>37</a:t>
            </a:fld>
            <a:endParaRPr lang="en-IN" sz="1200">
              <a:solidFill>
                <a:srgbClr val="000000"/>
              </a:solidFill>
              <a:latin typeface="Times New Roman" pitchFamily="18" charset="0"/>
            </a:endParaRPr>
          </a:p>
        </p:txBody>
      </p:sp>
      <p:sp>
        <p:nvSpPr>
          <p:cNvPr id="64516"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4517" name="Text Box 3"/>
          <p:cNvSpPr txBox="1">
            <a:spLocks noChangeArrowheads="1"/>
          </p:cNvSpPr>
          <p:nvPr/>
        </p:nvSpPr>
        <p:spPr bwMode="auto">
          <a:xfrm>
            <a:off x="685800" y="4343400"/>
            <a:ext cx="5486400" cy="4114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9"/>
          <p:cNvSpPr>
            <a:spLocks noGrp="1" noChangeArrowheads="1"/>
          </p:cNvSpPr>
          <p:nvPr>
            <p:ph type="sldNum" sz="quarter"/>
          </p:nvPr>
        </p:nvSpPr>
        <p:spPr>
          <a:noFill/>
          <a:ln/>
        </p:spPr>
        <p:txBody>
          <a:bodyPr/>
          <a:lstStyle/>
          <a:p>
            <a:fld id="{7BF8B6C1-E62A-4833-A311-37DE3A18FDD9}" type="slidenum">
              <a:rPr lang="en-IN" smtClean="0">
                <a:latin typeface="Times New Roman" pitchFamily="18" charset="0"/>
                <a:ea typeface="Droid Sans Fallback" charset="0"/>
                <a:cs typeface="Droid Sans Fallback" charset="0"/>
              </a:rPr>
              <a:pPr/>
              <a:t>38</a:t>
            </a:fld>
            <a:endParaRPr lang="en-IN" smtClean="0">
              <a:latin typeface="Times New Roman" pitchFamily="18" charset="0"/>
              <a:ea typeface="Droid Sans Fallback" charset="0"/>
              <a:cs typeface="Droid Sans Fallback" charset="0"/>
            </a:endParaRPr>
          </a:p>
        </p:txBody>
      </p:sp>
      <p:sp>
        <p:nvSpPr>
          <p:cNvPr id="64515" name="Text Box 1"/>
          <p:cNvSpPr txBox="1">
            <a:spLocks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fld id="{9576260F-BC2A-425D-8731-98290F171318}" type="slidenum">
              <a:rPr lang="en-IN" sz="1200">
                <a:solidFill>
                  <a:srgbClr val="000000"/>
                </a:solidFill>
                <a:latin typeface="Times New Roman" pitchFamily="18" charset="0"/>
              </a:rPr>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t>38</a:t>
            </a:fld>
            <a:endParaRPr lang="en-IN" sz="1200">
              <a:solidFill>
                <a:srgbClr val="000000"/>
              </a:solidFill>
              <a:latin typeface="Times New Roman" pitchFamily="18" charset="0"/>
            </a:endParaRPr>
          </a:p>
        </p:txBody>
      </p:sp>
      <p:sp>
        <p:nvSpPr>
          <p:cNvPr id="64516"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4517" name="Text Box 3"/>
          <p:cNvSpPr txBox="1">
            <a:spLocks noChangeArrowheads="1"/>
          </p:cNvSpPr>
          <p:nvPr/>
        </p:nvSpPr>
        <p:spPr bwMode="auto">
          <a:xfrm>
            <a:off x="685800" y="4343400"/>
            <a:ext cx="5486400" cy="4114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9"/>
          <p:cNvSpPr>
            <a:spLocks noGrp="1" noChangeArrowheads="1"/>
          </p:cNvSpPr>
          <p:nvPr>
            <p:ph type="sldNum" sz="quarter"/>
          </p:nvPr>
        </p:nvSpPr>
        <p:spPr>
          <a:noFill/>
          <a:ln/>
        </p:spPr>
        <p:txBody>
          <a:bodyPr/>
          <a:lstStyle/>
          <a:p>
            <a:fld id="{7BF8B6C1-E62A-4833-A311-37DE3A18FDD9}" type="slidenum">
              <a:rPr lang="en-IN" smtClean="0">
                <a:latin typeface="Times New Roman" pitchFamily="18" charset="0"/>
                <a:ea typeface="Droid Sans Fallback" charset="0"/>
                <a:cs typeface="Droid Sans Fallback" charset="0"/>
              </a:rPr>
              <a:pPr/>
              <a:t>39</a:t>
            </a:fld>
            <a:endParaRPr lang="en-IN" smtClean="0">
              <a:latin typeface="Times New Roman" pitchFamily="18" charset="0"/>
              <a:ea typeface="Droid Sans Fallback" charset="0"/>
              <a:cs typeface="Droid Sans Fallback" charset="0"/>
            </a:endParaRPr>
          </a:p>
        </p:txBody>
      </p:sp>
      <p:sp>
        <p:nvSpPr>
          <p:cNvPr id="64515" name="Text Box 1"/>
          <p:cNvSpPr txBox="1">
            <a:spLocks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fld id="{9576260F-BC2A-425D-8731-98290F171318}" type="slidenum">
              <a:rPr lang="en-IN" sz="1200">
                <a:solidFill>
                  <a:srgbClr val="000000"/>
                </a:solidFill>
                <a:latin typeface="Times New Roman" pitchFamily="18" charset="0"/>
              </a:rPr>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t>39</a:t>
            </a:fld>
            <a:endParaRPr lang="en-IN" sz="1200">
              <a:solidFill>
                <a:srgbClr val="000000"/>
              </a:solidFill>
              <a:latin typeface="Times New Roman" pitchFamily="18" charset="0"/>
            </a:endParaRPr>
          </a:p>
        </p:txBody>
      </p:sp>
      <p:sp>
        <p:nvSpPr>
          <p:cNvPr id="64516"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4517" name="Text Box 3"/>
          <p:cNvSpPr txBox="1">
            <a:spLocks noChangeArrowheads="1"/>
          </p:cNvSpPr>
          <p:nvPr/>
        </p:nvSpPr>
        <p:spPr bwMode="auto">
          <a:xfrm>
            <a:off x="685800" y="4343400"/>
            <a:ext cx="5486400" cy="4114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9"/>
          <p:cNvSpPr>
            <a:spLocks noGrp="1" noChangeArrowheads="1"/>
          </p:cNvSpPr>
          <p:nvPr>
            <p:ph type="sldNum" sz="quarter"/>
          </p:nvPr>
        </p:nvSpPr>
        <p:spPr>
          <a:noFill/>
          <a:ln/>
        </p:spPr>
        <p:txBody>
          <a:bodyPr/>
          <a:lstStyle/>
          <a:p>
            <a:fld id="{7BF8B6C1-E62A-4833-A311-37DE3A18FDD9}" type="slidenum">
              <a:rPr lang="en-IN" smtClean="0">
                <a:latin typeface="Times New Roman" pitchFamily="18" charset="0"/>
                <a:ea typeface="Droid Sans Fallback" charset="0"/>
                <a:cs typeface="Droid Sans Fallback" charset="0"/>
              </a:rPr>
              <a:pPr/>
              <a:t>40</a:t>
            </a:fld>
            <a:endParaRPr lang="en-IN" smtClean="0">
              <a:latin typeface="Times New Roman" pitchFamily="18" charset="0"/>
              <a:ea typeface="Droid Sans Fallback" charset="0"/>
              <a:cs typeface="Droid Sans Fallback" charset="0"/>
            </a:endParaRPr>
          </a:p>
        </p:txBody>
      </p:sp>
      <p:sp>
        <p:nvSpPr>
          <p:cNvPr id="64515" name="Text Box 1"/>
          <p:cNvSpPr txBox="1">
            <a:spLocks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fld id="{9576260F-BC2A-425D-8731-98290F171318}" type="slidenum">
              <a:rPr lang="en-IN" sz="1200">
                <a:solidFill>
                  <a:srgbClr val="000000"/>
                </a:solidFill>
                <a:latin typeface="Times New Roman" pitchFamily="18" charset="0"/>
              </a:rPr>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t>40</a:t>
            </a:fld>
            <a:endParaRPr lang="en-IN" sz="1200">
              <a:solidFill>
                <a:srgbClr val="000000"/>
              </a:solidFill>
              <a:latin typeface="Times New Roman" pitchFamily="18" charset="0"/>
            </a:endParaRPr>
          </a:p>
        </p:txBody>
      </p:sp>
      <p:sp>
        <p:nvSpPr>
          <p:cNvPr id="64516"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4517" name="Text Box 3"/>
          <p:cNvSpPr txBox="1">
            <a:spLocks noChangeArrowheads="1"/>
          </p:cNvSpPr>
          <p:nvPr/>
        </p:nvSpPr>
        <p:spPr bwMode="auto">
          <a:xfrm>
            <a:off x="685800" y="4343400"/>
            <a:ext cx="5486400" cy="4114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9"/>
          <p:cNvSpPr>
            <a:spLocks noGrp="1" noChangeArrowheads="1"/>
          </p:cNvSpPr>
          <p:nvPr>
            <p:ph type="sldNum" sz="quarter"/>
          </p:nvPr>
        </p:nvSpPr>
        <p:spPr>
          <a:noFill/>
          <a:ln/>
        </p:spPr>
        <p:txBody>
          <a:bodyPr/>
          <a:lstStyle/>
          <a:p>
            <a:fld id="{7BF8B6C1-E62A-4833-A311-37DE3A18FDD9}" type="slidenum">
              <a:rPr lang="en-IN" smtClean="0">
                <a:latin typeface="Times New Roman" pitchFamily="18" charset="0"/>
                <a:ea typeface="Droid Sans Fallback" charset="0"/>
                <a:cs typeface="Droid Sans Fallback" charset="0"/>
              </a:rPr>
              <a:pPr/>
              <a:t>42</a:t>
            </a:fld>
            <a:endParaRPr lang="en-IN" smtClean="0">
              <a:latin typeface="Times New Roman" pitchFamily="18" charset="0"/>
              <a:ea typeface="Droid Sans Fallback" charset="0"/>
              <a:cs typeface="Droid Sans Fallback" charset="0"/>
            </a:endParaRPr>
          </a:p>
        </p:txBody>
      </p:sp>
      <p:sp>
        <p:nvSpPr>
          <p:cNvPr id="64515" name="Text Box 1"/>
          <p:cNvSpPr txBox="1">
            <a:spLocks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fld id="{9576260F-BC2A-425D-8731-98290F171318}" type="slidenum">
              <a:rPr lang="en-IN" sz="1200">
                <a:solidFill>
                  <a:srgbClr val="000000"/>
                </a:solidFill>
                <a:latin typeface="Times New Roman" pitchFamily="18" charset="0"/>
              </a:rPr>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t>42</a:t>
            </a:fld>
            <a:endParaRPr lang="en-IN" sz="1200">
              <a:solidFill>
                <a:srgbClr val="000000"/>
              </a:solidFill>
              <a:latin typeface="Times New Roman" pitchFamily="18" charset="0"/>
            </a:endParaRPr>
          </a:p>
        </p:txBody>
      </p:sp>
      <p:sp>
        <p:nvSpPr>
          <p:cNvPr id="64516"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4517" name="Text Box 3"/>
          <p:cNvSpPr txBox="1">
            <a:spLocks noChangeArrowheads="1"/>
          </p:cNvSpPr>
          <p:nvPr/>
        </p:nvSpPr>
        <p:spPr bwMode="auto">
          <a:xfrm>
            <a:off x="685800" y="4343400"/>
            <a:ext cx="5486400" cy="4114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9"/>
          <p:cNvSpPr>
            <a:spLocks noGrp="1" noChangeArrowheads="1"/>
          </p:cNvSpPr>
          <p:nvPr>
            <p:ph type="sldNum" sz="quarter"/>
          </p:nvPr>
        </p:nvSpPr>
        <p:spPr>
          <a:noFill/>
          <a:ln/>
        </p:spPr>
        <p:txBody>
          <a:bodyPr/>
          <a:lstStyle/>
          <a:p>
            <a:fld id="{7BF8B6C1-E62A-4833-A311-37DE3A18FDD9}" type="slidenum">
              <a:rPr lang="en-IN" smtClean="0">
                <a:latin typeface="Times New Roman" pitchFamily="18" charset="0"/>
                <a:ea typeface="Droid Sans Fallback" charset="0"/>
                <a:cs typeface="Droid Sans Fallback" charset="0"/>
              </a:rPr>
              <a:pPr/>
              <a:t>43</a:t>
            </a:fld>
            <a:endParaRPr lang="en-IN" smtClean="0">
              <a:latin typeface="Times New Roman" pitchFamily="18" charset="0"/>
              <a:ea typeface="Droid Sans Fallback" charset="0"/>
              <a:cs typeface="Droid Sans Fallback" charset="0"/>
            </a:endParaRPr>
          </a:p>
        </p:txBody>
      </p:sp>
      <p:sp>
        <p:nvSpPr>
          <p:cNvPr id="64515" name="Text Box 1"/>
          <p:cNvSpPr txBox="1">
            <a:spLocks noChangeArrowheads="1"/>
          </p:cNvSpPr>
          <p:nvPr/>
        </p:nvSpPr>
        <p:spPr bwMode="auto">
          <a:xfrm>
            <a:off x="3884613" y="8685213"/>
            <a:ext cx="2970212" cy="455612"/>
          </a:xfrm>
          <a:prstGeom prst="rect">
            <a:avLst/>
          </a:prstGeom>
          <a:noFill/>
          <a:ln w="9525">
            <a:noFill/>
            <a:round/>
            <a:headEnd/>
            <a:tailEnd/>
          </a:ln>
        </p:spPr>
        <p:txBody>
          <a:bodyPr lIns="90000" tIns="46800" rIns="90000" bIns="46800" anchor="b"/>
          <a:lstStyle/>
          <a:p>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fld id="{9576260F-BC2A-425D-8731-98290F171318}" type="slidenum">
              <a:rPr lang="en-IN" sz="1200">
                <a:solidFill>
                  <a:srgbClr val="000000"/>
                </a:solidFill>
                <a:latin typeface="Times New Roman" pitchFamily="18" charset="0"/>
              </a:rPr>
              <a:pPr marL="215900" indent="-212725" algn="r">
                <a:buSzPct val="100000"/>
                <a:tabLst>
                  <a:tab pos="215900" algn="l"/>
                  <a:tab pos="663575" algn="l"/>
                  <a:tab pos="1112838" algn="l"/>
                  <a:tab pos="1562100" algn="l"/>
                  <a:tab pos="2011363" algn="l"/>
                  <a:tab pos="2460625" algn="l"/>
                  <a:tab pos="2909888" algn="l"/>
                  <a:tab pos="3359150" algn="l"/>
                  <a:tab pos="3808413" algn="l"/>
                  <a:tab pos="4257675" algn="l"/>
                  <a:tab pos="4706938" algn="l"/>
                  <a:tab pos="5156200" algn="l"/>
                  <a:tab pos="5605463" algn="l"/>
                  <a:tab pos="6054725" algn="l"/>
                  <a:tab pos="6503988" algn="l"/>
                  <a:tab pos="6953250" algn="l"/>
                  <a:tab pos="7402513" algn="l"/>
                  <a:tab pos="7851775" algn="l"/>
                  <a:tab pos="8301038" algn="l"/>
                  <a:tab pos="8750300" algn="l"/>
                  <a:tab pos="9199563" algn="l"/>
                </a:tabLst>
              </a:pPr>
              <a:t>43</a:t>
            </a:fld>
            <a:endParaRPr lang="en-IN" sz="1200">
              <a:solidFill>
                <a:srgbClr val="000000"/>
              </a:solidFill>
              <a:latin typeface="Times New Roman" pitchFamily="18" charset="0"/>
            </a:endParaRPr>
          </a:p>
        </p:txBody>
      </p:sp>
      <p:sp>
        <p:nvSpPr>
          <p:cNvPr id="64516" name="Rectangle 2"/>
          <p:cNvSpPr>
            <a:spLocks noGrp="1" noRot="1" noChangeAspect="1" noChangeArrowheads="1" noTextEdit="1"/>
          </p:cNvSpPr>
          <p:nvPr>
            <p:ph type="sldImg"/>
          </p:nvPr>
        </p:nvSpPr>
        <p:spPr>
          <a:xfrm>
            <a:off x="381000" y="685800"/>
            <a:ext cx="6096000" cy="3429000"/>
          </a:xfrm>
          <a:solidFill>
            <a:srgbClr val="FFFFFF"/>
          </a:solidFill>
          <a:ln/>
        </p:spPr>
      </p:sp>
      <p:sp>
        <p:nvSpPr>
          <p:cNvPr id="64517" name="Text Box 3"/>
          <p:cNvSpPr txBox="1">
            <a:spLocks noChangeArrowheads="1"/>
          </p:cNvSpPr>
          <p:nvPr/>
        </p:nvSpPr>
        <p:spPr bwMode="auto">
          <a:xfrm>
            <a:off x="685800" y="4343400"/>
            <a:ext cx="5486400" cy="4114800"/>
          </a:xfrm>
          <a:prstGeom prst="rect">
            <a:avLst/>
          </a:prstGeom>
          <a:noFill/>
          <a:ln w="9525">
            <a:noFill/>
            <a:round/>
            <a:headEnd/>
            <a:tailEnd/>
          </a:ln>
        </p:spPr>
        <p:txBody>
          <a:bodyPr wrap="none" anchor="ctr"/>
          <a:lstStyle/>
          <a:p>
            <a:pPr>
              <a:buClr>
                <a:srgbClr val="000000"/>
              </a:buClr>
              <a:buSzPct val="100000"/>
              <a:buFont typeface="Times New Roman" pitchFamily="18" charset="0"/>
              <a:buNone/>
            </a:pPr>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7994EB-4B3F-4AF2-9075-A911A6BE3E60}" type="datetime1">
              <a:rPr lang="en-US" smtClean="0"/>
              <a:pPr/>
              <a:t>11/26/2020</a:t>
            </a:fld>
            <a:endParaRPr lang="en-US" dirty="0"/>
          </a:p>
        </p:txBody>
      </p:sp>
      <p:sp>
        <p:nvSpPr>
          <p:cNvPr id="5" name="Footer Placeholder 4"/>
          <p:cNvSpPr>
            <a:spLocks noGrp="1"/>
          </p:cNvSpPr>
          <p:nvPr>
            <p:ph type="ftr" sz="quarter" idx="11"/>
          </p:nvPr>
        </p:nvSpPr>
        <p:spPr/>
        <p:txBody>
          <a:bodyPr/>
          <a:lstStyle/>
          <a:p>
            <a:r>
              <a:rPr lang="en-US" smtClean="0"/>
              <a:t>© Oxford University Press 2018. All rights reserved</a:t>
            </a:r>
            <a:endParaRPr lang="en-US" dirty="0"/>
          </a:p>
        </p:txBody>
      </p:sp>
      <p:sp>
        <p:nvSpPr>
          <p:cNvPr id="6" name="Slide Number Placeholder 5"/>
          <p:cNvSpPr>
            <a:spLocks noGrp="1"/>
          </p:cNvSpPr>
          <p:nvPr>
            <p:ph type="sldNum" sz="quarter" idx="12"/>
          </p:nvPr>
        </p:nvSpPr>
        <p:spPr/>
        <p:txBody>
          <a:bodyPr/>
          <a:lstStyle/>
          <a:p>
            <a:fld id="{F668F581-6023-4562-B0C8-C7FA9B9410A5}" type="slidenum">
              <a:rPr lang="en-US" smtClean="0"/>
              <a:pPr/>
              <a:t>‹#›</a:t>
            </a:fld>
            <a:endParaRPr lang="en-US" dirty="0"/>
          </a:p>
        </p:txBody>
      </p:sp>
    </p:spTree>
    <p:extLst>
      <p:ext uri="{BB962C8B-B14F-4D97-AF65-F5344CB8AC3E}">
        <p14:creationId xmlns="" xmlns:p14="http://schemas.microsoft.com/office/powerpoint/2010/main" val="2398875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ED9C48-F75B-4FF3-96AC-8F1E281A6E1F}" type="datetime1">
              <a:rPr lang="en-US" smtClean="0"/>
              <a:pPr/>
              <a:t>11/26/2020</a:t>
            </a:fld>
            <a:endParaRPr lang="en-US" dirty="0"/>
          </a:p>
        </p:txBody>
      </p:sp>
      <p:sp>
        <p:nvSpPr>
          <p:cNvPr id="5" name="Footer Placeholder 4"/>
          <p:cNvSpPr>
            <a:spLocks noGrp="1"/>
          </p:cNvSpPr>
          <p:nvPr>
            <p:ph type="ftr" sz="quarter" idx="11"/>
          </p:nvPr>
        </p:nvSpPr>
        <p:spPr/>
        <p:txBody>
          <a:bodyPr/>
          <a:lstStyle/>
          <a:p>
            <a:r>
              <a:rPr lang="en-US" smtClean="0"/>
              <a:t>© Oxford University Press 2018. All rights reserved</a:t>
            </a:r>
            <a:endParaRPr lang="en-US" dirty="0"/>
          </a:p>
        </p:txBody>
      </p:sp>
      <p:sp>
        <p:nvSpPr>
          <p:cNvPr id="6" name="Slide Number Placeholder 5"/>
          <p:cNvSpPr>
            <a:spLocks noGrp="1"/>
          </p:cNvSpPr>
          <p:nvPr>
            <p:ph type="sldNum" sz="quarter" idx="12"/>
          </p:nvPr>
        </p:nvSpPr>
        <p:spPr/>
        <p:txBody>
          <a:bodyPr/>
          <a:lstStyle/>
          <a:p>
            <a:fld id="{F668F581-6023-4562-B0C8-C7FA9B9410A5}" type="slidenum">
              <a:rPr lang="en-US" smtClean="0"/>
              <a:pPr/>
              <a:t>‹#›</a:t>
            </a:fld>
            <a:endParaRPr lang="en-US" dirty="0"/>
          </a:p>
        </p:txBody>
      </p:sp>
    </p:spTree>
    <p:extLst>
      <p:ext uri="{BB962C8B-B14F-4D97-AF65-F5344CB8AC3E}">
        <p14:creationId xmlns="" xmlns:p14="http://schemas.microsoft.com/office/powerpoint/2010/main" val="366149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79C301-419A-4569-9E11-26444D612BF5}" type="datetime1">
              <a:rPr lang="en-US" smtClean="0"/>
              <a:pPr/>
              <a:t>11/26/2020</a:t>
            </a:fld>
            <a:endParaRPr lang="en-US" dirty="0"/>
          </a:p>
        </p:txBody>
      </p:sp>
      <p:sp>
        <p:nvSpPr>
          <p:cNvPr id="5" name="Footer Placeholder 4"/>
          <p:cNvSpPr>
            <a:spLocks noGrp="1"/>
          </p:cNvSpPr>
          <p:nvPr>
            <p:ph type="ftr" sz="quarter" idx="11"/>
          </p:nvPr>
        </p:nvSpPr>
        <p:spPr/>
        <p:txBody>
          <a:bodyPr/>
          <a:lstStyle/>
          <a:p>
            <a:r>
              <a:rPr lang="en-US" smtClean="0"/>
              <a:t>© Oxford University Press 2018. All rights reserved</a:t>
            </a:r>
            <a:endParaRPr lang="en-US" dirty="0"/>
          </a:p>
        </p:txBody>
      </p:sp>
      <p:sp>
        <p:nvSpPr>
          <p:cNvPr id="6" name="Slide Number Placeholder 5"/>
          <p:cNvSpPr>
            <a:spLocks noGrp="1"/>
          </p:cNvSpPr>
          <p:nvPr>
            <p:ph type="sldNum" sz="quarter" idx="12"/>
          </p:nvPr>
        </p:nvSpPr>
        <p:spPr/>
        <p:txBody>
          <a:bodyPr/>
          <a:lstStyle/>
          <a:p>
            <a:fld id="{F668F581-6023-4562-B0C8-C7FA9B9410A5}" type="slidenum">
              <a:rPr lang="en-US" smtClean="0"/>
              <a:pPr/>
              <a:t>‹#›</a:t>
            </a:fld>
            <a:endParaRPr lang="en-US" dirty="0"/>
          </a:p>
        </p:txBody>
      </p:sp>
    </p:spTree>
    <p:extLst>
      <p:ext uri="{BB962C8B-B14F-4D97-AF65-F5344CB8AC3E}">
        <p14:creationId xmlns="" xmlns:p14="http://schemas.microsoft.com/office/powerpoint/2010/main" val="3291518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5BFF2AD-F9C2-4289-9944-9A96A2008CD0}" type="datetimeFigureOut">
              <a:rPr lang="en-US"/>
              <a:pPr>
                <a:defRPr/>
              </a:pPr>
              <a:t>11/26/2020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979D1D3-DD4C-4C90-9F17-EA7C5C823F3E}"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51D687D-AAFE-4DDB-9908-428F2F0D6E87}" type="datetimeFigureOut">
              <a:rPr lang="en-US"/>
              <a:pPr>
                <a:defRPr/>
              </a:pPr>
              <a:t>11/26/2020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E75B1DC-F16A-4558-A3FD-46CD4537F761}"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3C4F9E74-B396-4EAA-9755-854376794187}" type="datetimeFigureOut">
              <a:rPr lang="en-US"/>
              <a:pPr>
                <a:defRPr/>
              </a:pPr>
              <a:t>11/26/2020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27556DE-9F05-48B0-810A-4580C327241E}"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FBE0AED0-8078-437C-84A0-F51A43C4F9AA}" type="datetimeFigureOut">
              <a:rPr lang="en-US"/>
              <a:pPr>
                <a:defRPr/>
              </a:pPr>
              <a:t>11/26/2020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700F081-F5AE-4310-B779-6694742FC76A}"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A87F4FEF-5EB9-4CD3-A5ED-8A1BB9387058}" type="datetimeFigureOut">
              <a:rPr lang="en-US"/>
              <a:pPr>
                <a:defRPr/>
              </a:pPr>
              <a:t>11/26/2020</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ADCA2DA-3269-4699-8626-B8D00876D4FA}"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31F656C1-0BD1-4637-AA6B-500212897662}" type="datetimeFigureOut">
              <a:rPr lang="en-US"/>
              <a:pPr>
                <a:defRPr/>
              </a:pPr>
              <a:t>11/26/2020</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62972B4-6AEC-4B1E-A0F5-6EFA2C478F83}"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9ACF58C-73ED-4768-8BBC-BD41FABD2C85}" type="datetimeFigureOut">
              <a:rPr lang="en-US"/>
              <a:pPr>
                <a:defRPr/>
              </a:pPr>
              <a:t>11/26/2020</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49E1BFE-D03C-47EA-96B8-6B1EF7E8C9DB}"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C78A0DE-9BEE-4CEE-84FB-96E9AF16F1AE}" type="datetimeFigureOut">
              <a:rPr lang="en-US"/>
              <a:pPr>
                <a:defRPr/>
              </a:pPr>
              <a:t>11/26/2020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168562C-824F-436E-A5D0-7E7EE0FF26A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2229" y="365127"/>
            <a:ext cx="11684000" cy="1071789"/>
          </a:xfrm>
        </p:spPr>
        <p:txBody>
          <a:bodyPr/>
          <a:lstStyle>
            <a:lvl1pPr>
              <a:defRPr b="1">
                <a:solidFill>
                  <a:schemeClr val="bg1"/>
                </a:solidFill>
                <a:latin typeface="Candara" panose="020E0502030303020204" pitchFamily="34" charset="0"/>
              </a:defRPr>
            </a:lvl1pPr>
          </a:lstStyle>
          <a:p>
            <a:r>
              <a:rPr lang="en-US" dirty="0" smtClean="0"/>
              <a:t>Topic: </a:t>
            </a:r>
            <a:endParaRPr lang="en-US" dirty="0"/>
          </a:p>
        </p:txBody>
      </p:sp>
      <p:sp>
        <p:nvSpPr>
          <p:cNvPr id="3" name="Content Placeholder 2"/>
          <p:cNvSpPr>
            <a:spLocks noGrp="1"/>
          </p:cNvSpPr>
          <p:nvPr>
            <p:ph idx="1"/>
          </p:nvPr>
        </p:nvSpPr>
        <p:spPr>
          <a:xfrm>
            <a:off x="232229" y="1553029"/>
            <a:ext cx="11684000" cy="4623934"/>
          </a:xfrm>
        </p:spPr>
        <p:txBody>
          <a:bodyPr/>
          <a:lstStyle>
            <a:lvl1pPr>
              <a:defRPr>
                <a:solidFill>
                  <a:schemeClr val="tx1">
                    <a:lumMod val="85000"/>
                    <a:lumOff val="15000"/>
                  </a:schemeClr>
                </a:solidFill>
                <a:latin typeface="Candara" panose="020E0502030303020204" pitchFamily="34" charset="0"/>
              </a:defRPr>
            </a:lvl1pPr>
            <a:lvl2pPr>
              <a:defRPr>
                <a:solidFill>
                  <a:schemeClr val="tx1">
                    <a:lumMod val="85000"/>
                    <a:lumOff val="15000"/>
                  </a:schemeClr>
                </a:solidFill>
                <a:latin typeface="Candara" panose="020E0502030303020204" pitchFamily="34" charset="0"/>
              </a:defRPr>
            </a:lvl2pPr>
            <a:lvl3pPr>
              <a:defRPr>
                <a:solidFill>
                  <a:schemeClr val="tx1">
                    <a:lumMod val="85000"/>
                    <a:lumOff val="15000"/>
                  </a:schemeClr>
                </a:solidFill>
                <a:latin typeface="Candara" panose="020E0502030303020204" pitchFamily="34" charset="0"/>
              </a:defRPr>
            </a:lvl3pPr>
            <a:lvl4pPr>
              <a:defRPr>
                <a:solidFill>
                  <a:schemeClr val="tx1">
                    <a:lumMod val="85000"/>
                    <a:lumOff val="15000"/>
                  </a:schemeClr>
                </a:solidFill>
                <a:latin typeface="Candara" panose="020E0502030303020204" pitchFamily="34" charset="0"/>
              </a:defRPr>
            </a:lvl4pPr>
            <a:lvl5pPr>
              <a:defRPr>
                <a:solidFill>
                  <a:schemeClr val="tx1">
                    <a:lumMod val="85000"/>
                    <a:lumOff val="15000"/>
                  </a:schemeClr>
                </a:solidFill>
                <a:latin typeface="Candara" panose="020E0502030303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A7A65DAF-C704-4EF7-81AF-6F8D6F4D7843}" type="datetime1">
              <a:rPr lang="en-US" smtClean="0"/>
              <a:pPr/>
              <a:t>11/26/2020</a:t>
            </a:fld>
            <a:endParaRPr lang="en-US" dirty="0"/>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r>
              <a:rPr lang="en-US" smtClean="0"/>
              <a:t>© Oxford University Press 2018. All rights reserved</a:t>
            </a:r>
            <a:endParaRPr lang="en-US" dirty="0"/>
          </a:p>
        </p:txBody>
      </p:sp>
      <p:sp>
        <p:nvSpPr>
          <p:cNvPr id="6" name="Slide Number Placeholder 5"/>
          <p:cNvSpPr>
            <a:spLocks noGrp="1"/>
          </p:cNvSpPr>
          <p:nvPr>
            <p:ph type="sldNum" sz="quarter" idx="12"/>
          </p:nvPr>
        </p:nvSpPr>
        <p:spPr/>
        <p:txBody>
          <a:bodyPr/>
          <a:lstStyle/>
          <a:p>
            <a:fld id="{F668F581-6023-4562-B0C8-C7FA9B9410A5}" type="slidenum">
              <a:rPr lang="en-US" smtClean="0"/>
              <a:pPr/>
              <a:t>‹#›</a:t>
            </a:fld>
            <a:endParaRPr lang="en-US" dirty="0"/>
          </a:p>
        </p:txBody>
      </p:sp>
    </p:spTree>
    <p:extLst>
      <p:ext uri="{BB962C8B-B14F-4D97-AF65-F5344CB8AC3E}">
        <p14:creationId xmlns="" xmlns:p14="http://schemas.microsoft.com/office/powerpoint/2010/main" val="4846208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9FA2549-7620-4D5F-9269-3E82B09405C2}" type="datetimeFigureOut">
              <a:rPr lang="en-US"/>
              <a:pPr>
                <a:defRPr/>
              </a:pPr>
              <a:t>11/26/2020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C989976-9163-42B8-9672-3517C822B0CF}"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BD5E1C9-8C20-4E28-A6EC-B6846A7B48CD}" type="datetimeFigureOut">
              <a:rPr lang="en-US"/>
              <a:pPr>
                <a:defRPr/>
              </a:pPr>
              <a:t>11/26/2020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5841140-5A21-40E1-9F17-AC75CE35C1A2}"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02D70C9-078F-4629-BC34-E663BAAD73CC}" type="datetimeFigureOut">
              <a:rPr lang="en-US"/>
              <a:pPr>
                <a:defRPr/>
              </a:pPr>
              <a:t>11/26/2020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930F961-2096-40E7-8AF0-8F3BA8C11145}"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1" y="1709740"/>
            <a:ext cx="10515600" cy="2852737"/>
          </a:xfrm>
        </p:spPr>
        <p:txBody>
          <a:bodyPr anchor="b"/>
          <a:lstStyle>
            <a:lvl1pPr>
              <a:defRPr sz="6000" baseline="0"/>
            </a:lvl1pPr>
          </a:lstStyle>
          <a:p>
            <a:r>
              <a:rPr lang="en-US" dirty="0" smtClean="0"/>
              <a:t>Chapter name</a:t>
            </a:r>
            <a:endParaRPr lang="en-US" dirty="0"/>
          </a:p>
        </p:txBody>
      </p:sp>
      <p:sp>
        <p:nvSpPr>
          <p:cNvPr id="3" name="Text Placeholder 2"/>
          <p:cNvSpPr>
            <a:spLocks noGrp="1"/>
          </p:cNvSpPr>
          <p:nvPr>
            <p:ph type="body" idx="1" hasCustomPrompt="1"/>
          </p:nvPr>
        </p:nvSpPr>
        <p:spPr>
          <a:xfrm>
            <a:off x="831851" y="4589465"/>
            <a:ext cx="10515600" cy="1500187"/>
          </a:xfrm>
        </p:spPr>
        <p:txBody>
          <a:bodyPr>
            <a:normAutofit/>
          </a:bodyPr>
          <a:lstStyle>
            <a:lvl1pPr marL="0" indent="0">
              <a:buNone/>
              <a:defRPr sz="36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Chapter no</a:t>
            </a:r>
          </a:p>
        </p:txBody>
      </p:sp>
      <p:sp>
        <p:nvSpPr>
          <p:cNvPr id="4" name="Date Placeholder 3"/>
          <p:cNvSpPr>
            <a:spLocks noGrp="1"/>
          </p:cNvSpPr>
          <p:nvPr>
            <p:ph type="dt" sz="half" idx="10"/>
          </p:nvPr>
        </p:nvSpPr>
        <p:spPr/>
        <p:txBody>
          <a:bodyPr/>
          <a:lstStyle/>
          <a:p>
            <a:fld id="{89FA94BC-EE05-4EDB-AB2C-48D5EC305F68}" type="datetime1">
              <a:rPr lang="en-US" smtClean="0"/>
              <a:pPr/>
              <a:t>11/26/2020</a:t>
            </a:fld>
            <a:endParaRPr lang="en-US" dirty="0"/>
          </a:p>
        </p:txBody>
      </p:sp>
      <p:sp>
        <p:nvSpPr>
          <p:cNvPr id="5" name="Footer Placeholder 4"/>
          <p:cNvSpPr>
            <a:spLocks noGrp="1"/>
          </p:cNvSpPr>
          <p:nvPr>
            <p:ph type="ftr" sz="quarter" idx="11"/>
          </p:nvPr>
        </p:nvSpPr>
        <p:spPr/>
        <p:txBody>
          <a:bodyPr/>
          <a:lstStyle>
            <a:lvl1pPr>
              <a:defRPr>
                <a:solidFill>
                  <a:schemeClr val="bg2">
                    <a:lumMod val="50000"/>
                  </a:schemeClr>
                </a:solidFill>
              </a:defRPr>
            </a:lvl1pPr>
          </a:lstStyle>
          <a:p>
            <a:r>
              <a:rPr lang="en-US" smtClean="0"/>
              <a:t>© Oxford University Press 2018. All rights reserved</a:t>
            </a:r>
            <a:endParaRPr lang="en-US" dirty="0"/>
          </a:p>
        </p:txBody>
      </p:sp>
      <p:sp>
        <p:nvSpPr>
          <p:cNvPr id="6" name="Slide Number Placeholder 5"/>
          <p:cNvSpPr>
            <a:spLocks noGrp="1"/>
          </p:cNvSpPr>
          <p:nvPr>
            <p:ph type="sldNum" sz="quarter" idx="12"/>
          </p:nvPr>
        </p:nvSpPr>
        <p:spPr/>
        <p:txBody>
          <a:bodyPr/>
          <a:lstStyle/>
          <a:p>
            <a:fld id="{F668F581-6023-4562-B0C8-C7FA9B9410A5}" type="slidenum">
              <a:rPr lang="en-US" smtClean="0"/>
              <a:pPr/>
              <a:t>‹#›</a:t>
            </a:fld>
            <a:endParaRPr lang="en-US" dirty="0"/>
          </a:p>
        </p:txBody>
      </p:sp>
    </p:spTree>
    <p:extLst>
      <p:ext uri="{BB962C8B-B14F-4D97-AF65-F5344CB8AC3E}">
        <p14:creationId xmlns="" xmlns:p14="http://schemas.microsoft.com/office/powerpoint/2010/main" val="2111076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FEA5EA7-5A65-4EC4-81E4-214987C3DB0B}" type="datetime1">
              <a:rPr lang="en-US" smtClean="0"/>
              <a:pPr/>
              <a:t>11/26/2020</a:t>
            </a:fld>
            <a:endParaRPr lang="en-US" dirty="0"/>
          </a:p>
        </p:txBody>
      </p:sp>
      <p:sp>
        <p:nvSpPr>
          <p:cNvPr id="6" name="Footer Placeholder 5"/>
          <p:cNvSpPr>
            <a:spLocks noGrp="1"/>
          </p:cNvSpPr>
          <p:nvPr>
            <p:ph type="ftr" sz="quarter" idx="11"/>
          </p:nvPr>
        </p:nvSpPr>
        <p:spPr/>
        <p:txBody>
          <a:bodyPr/>
          <a:lstStyle/>
          <a:p>
            <a:r>
              <a:rPr lang="en-US" smtClean="0"/>
              <a:t>© Oxford University Press 2018. All rights reserved</a:t>
            </a:r>
            <a:endParaRPr lang="en-US" dirty="0"/>
          </a:p>
        </p:txBody>
      </p:sp>
      <p:sp>
        <p:nvSpPr>
          <p:cNvPr id="7" name="Slide Number Placeholder 6"/>
          <p:cNvSpPr>
            <a:spLocks noGrp="1"/>
          </p:cNvSpPr>
          <p:nvPr>
            <p:ph type="sldNum" sz="quarter" idx="12"/>
          </p:nvPr>
        </p:nvSpPr>
        <p:spPr/>
        <p:txBody>
          <a:bodyPr/>
          <a:lstStyle/>
          <a:p>
            <a:fld id="{F668F581-6023-4562-B0C8-C7FA9B9410A5}" type="slidenum">
              <a:rPr lang="en-US" smtClean="0"/>
              <a:pPr/>
              <a:t>‹#›</a:t>
            </a:fld>
            <a:endParaRPr lang="en-US" dirty="0"/>
          </a:p>
        </p:txBody>
      </p:sp>
    </p:spTree>
    <p:extLst>
      <p:ext uri="{BB962C8B-B14F-4D97-AF65-F5344CB8AC3E}">
        <p14:creationId xmlns="" xmlns:p14="http://schemas.microsoft.com/office/powerpoint/2010/main" val="4209286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C8493F6-41B8-4705-B6DC-0EB0CFD9F7BE}" type="datetime1">
              <a:rPr lang="en-US" smtClean="0"/>
              <a:pPr/>
              <a:t>11/26/2020</a:t>
            </a:fld>
            <a:endParaRPr lang="en-US" dirty="0"/>
          </a:p>
        </p:txBody>
      </p:sp>
      <p:sp>
        <p:nvSpPr>
          <p:cNvPr id="8" name="Footer Placeholder 7"/>
          <p:cNvSpPr>
            <a:spLocks noGrp="1"/>
          </p:cNvSpPr>
          <p:nvPr>
            <p:ph type="ftr" sz="quarter" idx="11"/>
          </p:nvPr>
        </p:nvSpPr>
        <p:spPr/>
        <p:txBody>
          <a:bodyPr/>
          <a:lstStyle/>
          <a:p>
            <a:r>
              <a:rPr lang="en-US" smtClean="0"/>
              <a:t>© Oxford University Press 2018. All rights reserved</a:t>
            </a:r>
            <a:endParaRPr lang="en-US" dirty="0"/>
          </a:p>
        </p:txBody>
      </p:sp>
      <p:sp>
        <p:nvSpPr>
          <p:cNvPr id="9" name="Slide Number Placeholder 8"/>
          <p:cNvSpPr>
            <a:spLocks noGrp="1"/>
          </p:cNvSpPr>
          <p:nvPr>
            <p:ph type="sldNum" sz="quarter" idx="12"/>
          </p:nvPr>
        </p:nvSpPr>
        <p:spPr/>
        <p:txBody>
          <a:bodyPr/>
          <a:lstStyle/>
          <a:p>
            <a:fld id="{F668F581-6023-4562-B0C8-C7FA9B9410A5}" type="slidenum">
              <a:rPr lang="en-US" smtClean="0"/>
              <a:pPr/>
              <a:t>‹#›</a:t>
            </a:fld>
            <a:endParaRPr lang="en-US" dirty="0"/>
          </a:p>
        </p:txBody>
      </p:sp>
    </p:spTree>
    <p:extLst>
      <p:ext uri="{BB962C8B-B14F-4D97-AF65-F5344CB8AC3E}">
        <p14:creationId xmlns="" xmlns:p14="http://schemas.microsoft.com/office/powerpoint/2010/main" val="1438293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2259CA-2E0E-4ECD-B022-68C1B5551CBC}" type="datetime1">
              <a:rPr lang="en-US" smtClean="0"/>
              <a:pPr/>
              <a:t>11/26/2020</a:t>
            </a:fld>
            <a:endParaRPr lang="en-US" dirty="0"/>
          </a:p>
        </p:txBody>
      </p:sp>
      <p:sp>
        <p:nvSpPr>
          <p:cNvPr id="4" name="Footer Placeholder 3"/>
          <p:cNvSpPr>
            <a:spLocks noGrp="1"/>
          </p:cNvSpPr>
          <p:nvPr>
            <p:ph type="ftr" sz="quarter" idx="11"/>
          </p:nvPr>
        </p:nvSpPr>
        <p:spPr/>
        <p:txBody>
          <a:bodyPr/>
          <a:lstStyle/>
          <a:p>
            <a:r>
              <a:rPr lang="en-US" smtClean="0"/>
              <a:t>© Oxford University Press 2018. All rights reserved</a:t>
            </a:r>
            <a:endParaRPr lang="en-US" dirty="0"/>
          </a:p>
        </p:txBody>
      </p:sp>
      <p:sp>
        <p:nvSpPr>
          <p:cNvPr id="5" name="Slide Number Placeholder 4"/>
          <p:cNvSpPr>
            <a:spLocks noGrp="1"/>
          </p:cNvSpPr>
          <p:nvPr>
            <p:ph type="sldNum" sz="quarter" idx="12"/>
          </p:nvPr>
        </p:nvSpPr>
        <p:spPr/>
        <p:txBody>
          <a:bodyPr/>
          <a:lstStyle/>
          <a:p>
            <a:fld id="{F668F581-6023-4562-B0C8-C7FA9B9410A5}" type="slidenum">
              <a:rPr lang="en-US" smtClean="0"/>
              <a:pPr/>
              <a:t>‹#›</a:t>
            </a:fld>
            <a:endParaRPr lang="en-US" dirty="0"/>
          </a:p>
        </p:txBody>
      </p:sp>
    </p:spTree>
    <p:extLst>
      <p:ext uri="{BB962C8B-B14F-4D97-AF65-F5344CB8AC3E}">
        <p14:creationId xmlns="" xmlns:p14="http://schemas.microsoft.com/office/powerpoint/2010/main" val="459181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3D8E33-1F1C-4DF3-895A-71F39C080CA3}" type="datetime1">
              <a:rPr lang="en-US" smtClean="0"/>
              <a:pPr/>
              <a:t>11/26/2020</a:t>
            </a:fld>
            <a:endParaRPr lang="en-US" dirty="0"/>
          </a:p>
        </p:txBody>
      </p:sp>
      <p:sp>
        <p:nvSpPr>
          <p:cNvPr id="3" name="Footer Placeholder 2"/>
          <p:cNvSpPr>
            <a:spLocks noGrp="1"/>
          </p:cNvSpPr>
          <p:nvPr>
            <p:ph type="ftr" sz="quarter" idx="11"/>
          </p:nvPr>
        </p:nvSpPr>
        <p:spPr/>
        <p:txBody>
          <a:bodyPr/>
          <a:lstStyle/>
          <a:p>
            <a:r>
              <a:rPr lang="en-US" smtClean="0"/>
              <a:t>© Oxford University Press 2018. All rights reserved</a:t>
            </a:r>
            <a:endParaRPr lang="en-US" dirty="0"/>
          </a:p>
        </p:txBody>
      </p:sp>
      <p:sp>
        <p:nvSpPr>
          <p:cNvPr id="4" name="Slide Number Placeholder 3"/>
          <p:cNvSpPr>
            <a:spLocks noGrp="1"/>
          </p:cNvSpPr>
          <p:nvPr>
            <p:ph type="sldNum" sz="quarter" idx="12"/>
          </p:nvPr>
        </p:nvSpPr>
        <p:spPr/>
        <p:txBody>
          <a:bodyPr/>
          <a:lstStyle/>
          <a:p>
            <a:fld id="{F668F581-6023-4562-B0C8-C7FA9B9410A5}"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7749597" y="890119"/>
            <a:ext cx="3604203" cy="4801691"/>
          </a:xfrm>
          <a:prstGeom prst="rect">
            <a:avLst/>
          </a:prstGeom>
          <a:ln w="3175">
            <a:solidFill>
              <a:schemeClr val="bg1">
                <a:lumMod val="75000"/>
              </a:schemeClr>
            </a:solidFill>
          </a:ln>
          <a:effectLst>
            <a:outerShdw blurRad="50800" dist="38100" dir="2700000" algn="tl" rotWithShape="0">
              <a:prstClr val="black">
                <a:alpha val="40000"/>
              </a:prstClr>
            </a:outerShdw>
          </a:effectLst>
        </p:spPr>
      </p:pic>
      <p:sp>
        <p:nvSpPr>
          <p:cNvPr id="6" name="TextBox 5"/>
          <p:cNvSpPr txBox="1"/>
          <p:nvPr userDrawn="1"/>
        </p:nvSpPr>
        <p:spPr>
          <a:xfrm>
            <a:off x="1524000" y="2191660"/>
            <a:ext cx="5602515" cy="3693319"/>
          </a:xfrm>
          <a:prstGeom prst="rect">
            <a:avLst/>
          </a:prstGeom>
          <a:noFill/>
        </p:spPr>
        <p:txBody>
          <a:bodyPr wrap="square" rtlCol="0">
            <a:spAutoFit/>
          </a:bodyPr>
          <a:lstStyle/>
          <a:p>
            <a:pPr algn="r"/>
            <a:r>
              <a:rPr lang="en-US" sz="7200" b="1" dirty="0" smtClean="0">
                <a:solidFill>
                  <a:schemeClr val="bg1"/>
                </a:solidFill>
                <a:latin typeface="Candara" panose="020E0502030303020204" pitchFamily="34" charset="0"/>
              </a:rPr>
              <a:t>CLOUD COMPUTING</a:t>
            </a:r>
          </a:p>
          <a:p>
            <a:endParaRPr lang="en-US" dirty="0" smtClean="0"/>
          </a:p>
          <a:p>
            <a:pPr algn="ctr"/>
            <a:r>
              <a:rPr lang="en-US" b="1" dirty="0" err="1" smtClean="0">
                <a:solidFill>
                  <a:schemeClr val="tx1">
                    <a:lumMod val="85000"/>
                    <a:lumOff val="15000"/>
                  </a:schemeClr>
                </a:solidFill>
              </a:rPr>
              <a:t>Shailendra</a:t>
            </a:r>
            <a:r>
              <a:rPr lang="en-US" b="1" dirty="0" smtClean="0">
                <a:solidFill>
                  <a:schemeClr val="tx1">
                    <a:lumMod val="85000"/>
                    <a:lumOff val="15000"/>
                  </a:schemeClr>
                </a:solidFill>
              </a:rPr>
              <a:t> Singh</a:t>
            </a:r>
          </a:p>
          <a:p>
            <a:pPr algn="ctr"/>
            <a:r>
              <a:rPr lang="en-US" b="1" dirty="0" smtClean="0">
                <a:solidFill>
                  <a:schemeClr val="tx1">
                    <a:lumMod val="85000"/>
                    <a:lumOff val="15000"/>
                  </a:schemeClr>
                </a:solidFill>
              </a:rPr>
              <a:t>Professor</a:t>
            </a:r>
          </a:p>
          <a:p>
            <a:pPr algn="ctr"/>
            <a:r>
              <a:rPr lang="en-US" b="1" dirty="0" smtClean="0">
                <a:solidFill>
                  <a:schemeClr val="tx1">
                    <a:lumMod val="85000"/>
                    <a:lumOff val="15000"/>
                  </a:schemeClr>
                </a:solidFill>
              </a:rPr>
              <a:t>Department of Computer Science &amp; Engineering</a:t>
            </a:r>
          </a:p>
          <a:p>
            <a:pPr algn="ctr"/>
            <a:r>
              <a:rPr lang="en-US" b="1" dirty="0" smtClean="0">
                <a:solidFill>
                  <a:schemeClr val="tx1">
                    <a:lumMod val="85000"/>
                    <a:lumOff val="15000"/>
                  </a:schemeClr>
                </a:solidFill>
              </a:rPr>
              <a:t>NITTTR</a:t>
            </a:r>
            <a:r>
              <a:rPr lang="en-US" b="1" baseline="0" dirty="0" smtClean="0">
                <a:solidFill>
                  <a:schemeClr val="tx1">
                    <a:lumMod val="85000"/>
                    <a:lumOff val="15000"/>
                  </a:schemeClr>
                </a:solidFill>
              </a:rPr>
              <a:t>, Bhopal</a:t>
            </a:r>
            <a:endParaRPr lang="en-US" b="1" dirty="0">
              <a:solidFill>
                <a:schemeClr val="tx1">
                  <a:lumMod val="85000"/>
                  <a:lumOff val="15000"/>
                </a:schemeClr>
              </a:solidFill>
            </a:endParaRPr>
          </a:p>
        </p:txBody>
      </p:sp>
      <p:cxnSp>
        <p:nvCxnSpPr>
          <p:cNvPr id="8" name="Straight Connector 7"/>
          <p:cNvCxnSpPr/>
          <p:nvPr userDrawn="1"/>
        </p:nvCxnSpPr>
        <p:spPr>
          <a:xfrm>
            <a:off x="2046516" y="4455887"/>
            <a:ext cx="5442857"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a:stretch>
            <a:fillRect/>
          </a:stretch>
        </p:blipFill>
        <p:spPr>
          <a:xfrm>
            <a:off x="612849" y="352793"/>
            <a:ext cx="2054531" cy="1072989"/>
          </a:xfrm>
          <a:prstGeom prst="rect">
            <a:avLst/>
          </a:prstGeom>
        </p:spPr>
      </p:pic>
    </p:spTree>
    <p:extLst>
      <p:ext uri="{BB962C8B-B14F-4D97-AF65-F5344CB8AC3E}">
        <p14:creationId xmlns="" xmlns:p14="http://schemas.microsoft.com/office/powerpoint/2010/main" val="842919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7E8ED8-3E23-4720-BA96-A1D80324355F}" type="datetime1">
              <a:rPr lang="en-US" smtClean="0"/>
              <a:pPr/>
              <a:t>11/26/2020</a:t>
            </a:fld>
            <a:endParaRPr lang="en-US" dirty="0"/>
          </a:p>
        </p:txBody>
      </p:sp>
      <p:sp>
        <p:nvSpPr>
          <p:cNvPr id="6" name="Footer Placeholder 5"/>
          <p:cNvSpPr>
            <a:spLocks noGrp="1"/>
          </p:cNvSpPr>
          <p:nvPr>
            <p:ph type="ftr" sz="quarter" idx="11"/>
          </p:nvPr>
        </p:nvSpPr>
        <p:spPr/>
        <p:txBody>
          <a:bodyPr/>
          <a:lstStyle/>
          <a:p>
            <a:r>
              <a:rPr lang="en-US" smtClean="0"/>
              <a:t>© Oxford University Press 2018. All rights reserved</a:t>
            </a:r>
            <a:endParaRPr lang="en-US" dirty="0"/>
          </a:p>
        </p:txBody>
      </p:sp>
      <p:sp>
        <p:nvSpPr>
          <p:cNvPr id="7" name="Slide Number Placeholder 6"/>
          <p:cNvSpPr>
            <a:spLocks noGrp="1"/>
          </p:cNvSpPr>
          <p:nvPr>
            <p:ph type="sldNum" sz="quarter" idx="12"/>
          </p:nvPr>
        </p:nvSpPr>
        <p:spPr/>
        <p:txBody>
          <a:bodyPr/>
          <a:lstStyle/>
          <a:p>
            <a:fld id="{F668F581-6023-4562-B0C8-C7FA9B9410A5}" type="slidenum">
              <a:rPr lang="en-US" smtClean="0"/>
              <a:pPr/>
              <a:t>‹#›</a:t>
            </a:fld>
            <a:endParaRPr lang="en-US" dirty="0"/>
          </a:p>
        </p:txBody>
      </p:sp>
    </p:spTree>
    <p:extLst>
      <p:ext uri="{BB962C8B-B14F-4D97-AF65-F5344CB8AC3E}">
        <p14:creationId xmlns="" xmlns:p14="http://schemas.microsoft.com/office/powerpoint/2010/main" val="4032243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FC79E5-2FAD-4719-A309-46592DBF3F1A}" type="datetime1">
              <a:rPr lang="en-US" smtClean="0"/>
              <a:pPr/>
              <a:t>11/26/2020</a:t>
            </a:fld>
            <a:endParaRPr lang="en-US" dirty="0"/>
          </a:p>
        </p:txBody>
      </p:sp>
      <p:sp>
        <p:nvSpPr>
          <p:cNvPr id="6" name="Footer Placeholder 5"/>
          <p:cNvSpPr>
            <a:spLocks noGrp="1"/>
          </p:cNvSpPr>
          <p:nvPr>
            <p:ph type="ftr" sz="quarter" idx="11"/>
          </p:nvPr>
        </p:nvSpPr>
        <p:spPr/>
        <p:txBody>
          <a:bodyPr/>
          <a:lstStyle/>
          <a:p>
            <a:r>
              <a:rPr lang="en-US" smtClean="0"/>
              <a:t>© Oxford University Press 2018. All rights reserved</a:t>
            </a:r>
            <a:endParaRPr lang="en-US" dirty="0"/>
          </a:p>
        </p:txBody>
      </p:sp>
      <p:sp>
        <p:nvSpPr>
          <p:cNvPr id="7" name="Slide Number Placeholder 6"/>
          <p:cNvSpPr>
            <a:spLocks noGrp="1"/>
          </p:cNvSpPr>
          <p:nvPr>
            <p:ph type="sldNum" sz="quarter" idx="12"/>
          </p:nvPr>
        </p:nvSpPr>
        <p:spPr/>
        <p:txBody>
          <a:bodyPr/>
          <a:lstStyle/>
          <a:p>
            <a:fld id="{F668F581-6023-4562-B0C8-C7FA9B9410A5}" type="slidenum">
              <a:rPr lang="en-US" smtClean="0"/>
              <a:pPr/>
              <a:t>‹#›</a:t>
            </a:fld>
            <a:endParaRPr lang="en-US" dirty="0"/>
          </a:p>
        </p:txBody>
      </p:sp>
    </p:spTree>
    <p:extLst>
      <p:ext uri="{BB962C8B-B14F-4D97-AF65-F5344CB8AC3E}">
        <p14:creationId xmlns="" xmlns:p14="http://schemas.microsoft.com/office/powerpoint/2010/main" val="2823697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5E9EFF"/>
            </a:gs>
            <a:gs pos="39999">
              <a:srgbClr val="85C2FF"/>
            </a:gs>
            <a:gs pos="70000">
              <a:srgbClr val="C4D6EB"/>
            </a:gs>
            <a:gs pos="100000">
              <a:srgbClr val="FFEBFA"/>
            </a:gs>
          </a:gsLst>
          <a:lin ang="78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2EB4EF-CF19-446B-A65C-EE5C492FB091}" type="datetime1">
              <a:rPr lang="en-US" smtClean="0"/>
              <a:pPr/>
              <a:t>11/26/2020</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smtClean="0"/>
              <a:t>© Oxford University Press 2018. All rights reserved</a:t>
            </a:r>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68F581-6023-4562-B0C8-C7FA9B9410A5}" type="slidenum">
              <a:rPr lang="en-US" smtClean="0"/>
              <a:pPr/>
              <a:t>‹#›</a:t>
            </a:fld>
            <a:endParaRPr lang="en-US" dirty="0"/>
          </a:p>
        </p:txBody>
      </p:sp>
    </p:spTree>
    <p:extLst>
      <p:ext uri="{BB962C8B-B14F-4D97-AF65-F5344CB8AC3E}">
        <p14:creationId xmlns="" xmlns:p14="http://schemas.microsoft.com/office/powerpoint/2010/main" val="13371860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609600" y="1600203"/>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Calibri" pitchFamily="34" charset="0"/>
                <a:ea typeface="Droid Sans Fallback"/>
                <a:cs typeface="Droid Sans Fallback"/>
              </a:defRPr>
            </a:lvl1pPr>
          </a:lstStyle>
          <a:p>
            <a:pPr>
              <a:defRPr/>
            </a:pPr>
            <a:fld id="{8A000E24-5120-454B-921E-727DADFF47D6}" type="datetimeFigureOut">
              <a:rPr lang="en-US"/>
              <a:pPr>
                <a:defRPr/>
              </a:pPr>
              <a:t>11/26/2020</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Calibri" pitchFamily="34" charset="0"/>
                <a:ea typeface="Droid Sans Fallback"/>
                <a:cs typeface="Droid Sans Fallback"/>
              </a:defRPr>
            </a:lvl1pPr>
          </a:lstStyle>
          <a:p>
            <a:pPr>
              <a:defRPr/>
            </a:pPr>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Calibri" pitchFamily="34" charset="0"/>
                <a:ea typeface="Droid Sans Fallback"/>
                <a:cs typeface="Droid Sans Fallback"/>
              </a:defRPr>
            </a:lvl1pPr>
          </a:lstStyle>
          <a:p>
            <a:pPr>
              <a:defRPr/>
            </a:pPr>
            <a:fld id="{B44013FB-A6F3-4642-9BA6-3A60912F9DF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2" charset="0"/>
        </a:defRPr>
      </a:lvl2pPr>
      <a:lvl3pPr algn="ctr" rtl="0" eaLnBrk="0" fontAlgn="base" hangingPunct="0">
        <a:spcBef>
          <a:spcPct val="0"/>
        </a:spcBef>
        <a:spcAft>
          <a:spcPct val="0"/>
        </a:spcAft>
        <a:defRPr sz="4400">
          <a:solidFill>
            <a:schemeClr val="tx1"/>
          </a:solidFill>
          <a:latin typeface="Calibri" pitchFamily="32" charset="0"/>
        </a:defRPr>
      </a:lvl3pPr>
      <a:lvl4pPr algn="ctr" rtl="0" eaLnBrk="0" fontAlgn="base" hangingPunct="0">
        <a:spcBef>
          <a:spcPct val="0"/>
        </a:spcBef>
        <a:spcAft>
          <a:spcPct val="0"/>
        </a:spcAft>
        <a:defRPr sz="4400">
          <a:solidFill>
            <a:schemeClr val="tx1"/>
          </a:solidFill>
          <a:latin typeface="Calibri" pitchFamily="32" charset="0"/>
        </a:defRPr>
      </a:lvl4pPr>
      <a:lvl5pPr algn="ctr" rtl="0" eaLnBrk="0" fontAlgn="base" hangingPunct="0">
        <a:spcBef>
          <a:spcPct val="0"/>
        </a:spcBef>
        <a:spcAft>
          <a:spcPct val="0"/>
        </a:spcAft>
        <a:defRPr sz="4400">
          <a:solidFill>
            <a:schemeClr val="tx1"/>
          </a:solidFill>
          <a:latin typeface="Calibri" pitchFamily="32" charset="0"/>
        </a:defRPr>
      </a:lvl5pPr>
      <a:lvl6pPr marL="457200" algn="ctr" rtl="0" fontAlgn="base">
        <a:spcBef>
          <a:spcPct val="0"/>
        </a:spcBef>
        <a:spcAft>
          <a:spcPct val="0"/>
        </a:spcAft>
        <a:defRPr sz="4400">
          <a:solidFill>
            <a:schemeClr val="tx1"/>
          </a:solidFill>
          <a:latin typeface="Calibri" pitchFamily="32" charset="0"/>
        </a:defRPr>
      </a:lvl6pPr>
      <a:lvl7pPr marL="914400" algn="ctr" rtl="0" fontAlgn="base">
        <a:spcBef>
          <a:spcPct val="0"/>
        </a:spcBef>
        <a:spcAft>
          <a:spcPct val="0"/>
        </a:spcAft>
        <a:defRPr sz="4400">
          <a:solidFill>
            <a:schemeClr val="tx1"/>
          </a:solidFill>
          <a:latin typeface="Calibri" pitchFamily="32" charset="0"/>
        </a:defRPr>
      </a:lvl7pPr>
      <a:lvl8pPr marL="1371600" algn="ctr" rtl="0" fontAlgn="base">
        <a:spcBef>
          <a:spcPct val="0"/>
        </a:spcBef>
        <a:spcAft>
          <a:spcPct val="0"/>
        </a:spcAft>
        <a:defRPr sz="4400">
          <a:solidFill>
            <a:schemeClr val="tx1"/>
          </a:solidFill>
          <a:latin typeface="Calibri" pitchFamily="32" charset="0"/>
        </a:defRPr>
      </a:lvl8pPr>
      <a:lvl9pPr marL="1828800" algn="ctr" rtl="0" fontAlgn="base">
        <a:spcBef>
          <a:spcPct val="0"/>
        </a:spcBef>
        <a:spcAft>
          <a:spcPct val="0"/>
        </a:spcAft>
        <a:defRPr sz="4400">
          <a:solidFill>
            <a:schemeClr val="tx1"/>
          </a:solidFill>
          <a:latin typeface="Calibri" pitchFamily="32"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hyperlink" Target="https://www.fracttal.com/en/fracttal-asset-cloud" TargetMode="External"/><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1" y="1702192"/>
            <a:ext cx="10515600" cy="4304713"/>
          </a:xfrm>
        </p:spPr>
        <p:txBody>
          <a:bodyPr>
            <a:normAutofit fontScale="90000"/>
          </a:bodyPr>
          <a:lstStyle/>
          <a:p>
            <a:pPr marL="0" indent="91440" algn="just">
              <a:lnSpc>
                <a:spcPct val="120000"/>
              </a:lnSpc>
              <a:spcBef>
                <a:spcPts val="600"/>
              </a:spcBef>
              <a:spcAft>
                <a:spcPts val="600"/>
              </a:spcAft>
            </a:pPr>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r>
              <a:rPr lang="en-US" sz="3600" b="1" dirty="0" smtClean="0">
                <a:latin typeface="Times New Roman" pitchFamily="18" charset="0"/>
                <a:cs typeface="Times New Roman" pitchFamily="18" charset="0"/>
              </a:rPr>
              <a:t>UNIT-VI Security, Standards, Applications </a:t>
            </a:r>
            <a:r>
              <a:rPr lang="en-US" sz="3600" b="1" smtClean="0">
                <a:latin typeface="Times New Roman" pitchFamily="18" charset="0"/>
                <a:cs typeface="Times New Roman" pitchFamily="18" charset="0"/>
              </a:rPr>
              <a:t>and Emerging </a:t>
            </a:r>
            <a:r>
              <a:rPr lang="en-US" sz="3600" b="1" dirty="0" smtClean="0">
                <a:latin typeface="Times New Roman" pitchFamily="18" charset="0"/>
                <a:cs typeface="Times New Roman" pitchFamily="18" charset="0"/>
              </a:rPr>
              <a:t>Technologies </a:t>
            </a:r>
            <a:br>
              <a:rPr lang="en-US" sz="3600" b="1" dirty="0" smtClean="0">
                <a:latin typeface="Times New Roman" pitchFamily="18" charset="0"/>
                <a:cs typeface="Times New Roman" pitchFamily="18" charset="0"/>
              </a:rPr>
            </a:br>
            <a:r>
              <a:rPr lang="en-US" sz="3600" b="1" dirty="0" smtClean="0">
                <a:latin typeface="Times New Roman" pitchFamily="18" charset="0"/>
                <a:cs typeface="Times New Roman" pitchFamily="18" charset="0"/>
              </a:rPr>
              <a:t> </a:t>
            </a:r>
            <a:r>
              <a:rPr lang="en-US" sz="3100" dirty="0" smtClean="0">
                <a:latin typeface="Times New Roman" pitchFamily="18" charset="0"/>
                <a:cs typeface="Times New Roman" pitchFamily="18" charset="0"/>
              </a:rPr>
              <a:t/>
            </a:r>
            <a:br>
              <a:rPr lang="en-US" sz="3100" dirty="0" smtClean="0">
                <a:latin typeface="Times New Roman" pitchFamily="18" charset="0"/>
                <a:cs typeface="Times New Roman" pitchFamily="18" charset="0"/>
              </a:rPr>
            </a:br>
            <a:r>
              <a:rPr lang="en-US" sz="3100" dirty="0" smtClean="0">
                <a:latin typeface="Times New Roman" pitchFamily="18" charset="0"/>
                <a:cs typeface="Times New Roman" pitchFamily="18" charset="0"/>
              </a:rPr>
              <a:t>Security in Cloud:  Cloud security challenges – Software as a Service Security, Common Standards:  Developer – Standards for Messaging – Standards for Security, End user access to cloud computing, Mobile Internet devices and the cloud. Internet of Things: applications, challenges, Integration of Cloud with </a:t>
            </a:r>
            <a:r>
              <a:rPr lang="en-US" sz="3100" dirty="0" err="1" smtClean="0">
                <a:latin typeface="Times New Roman" pitchFamily="18" charset="0"/>
                <a:cs typeface="Times New Roman" pitchFamily="18" charset="0"/>
              </a:rPr>
              <a:t>IoT</a:t>
            </a:r>
            <a:r>
              <a:rPr lang="en-US" sz="3100" dirty="0" smtClean="0">
                <a:latin typeface="Times New Roman" pitchFamily="18" charset="0"/>
                <a:cs typeface="Times New Roman" pitchFamily="18" charset="0"/>
              </a:rPr>
              <a:t>: Applications, challenges and limitations, Fog/Edge computing: applications and limitations.   </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29" y="365127"/>
            <a:ext cx="11684000" cy="830629"/>
          </a:xfrm>
        </p:spPr>
        <p:txBody>
          <a:bodyPr>
            <a:normAutofit fontScale="90000"/>
          </a:bodyPr>
          <a:lstStyle/>
          <a:p>
            <a:pPr algn="ctr"/>
            <a:r>
              <a:rPr lang="en-US" dirty="0" smtClean="0">
                <a:solidFill>
                  <a:schemeClr val="tx1"/>
                </a:solidFill>
              </a:rPr>
              <a:t>1.1 Communication level</a:t>
            </a:r>
            <a:r>
              <a:rPr lang="en-US" dirty="0" smtClean="0"/>
              <a:t/>
            </a:r>
            <a:br>
              <a:rPr lang="en-US" dirty="0" smtClean="0"/>
            </a:br>
            <a:endParaRPr lang="en-US" dirty="0"/>
          </a:p>
        </p:txBody>
      </p:sp>
      <p:sp>
        <p:nvSpPr>
          <p:cNvPr id="3" name="Content Placeholder 2"/>
          <p:cNvSpPr>
            <a:spLocks noGrp="1"/>
          </p:cNvSpPr>
          <p:nvPr>
            <p:ph idx="1"/>
          </p:nvPr>
        </p:nvSpPr>
        <p:spPr>
          <a:xfrm>
            <a:off x="232229" y="1553029"/>
            <a:ext cx="11684000" cy="3244054"/>
          </a:xfrm>
        </p:spPr>
        <p:txBody>
          <a:bodyPr/>
          <a:lstStyle/>
          <a:p>
            <a:r>
              <a:rPr lang="en-US" dirty="0" smtClean="0">
                <a:latin typeface="Times New Roman" pitchFamily="18" charset="0"/>
                <a:cs typeface="Times New Roman" pitchFamily="18" charset="0"/>
              </a:rPr>
              <a:t>Communication level issues arise as a result of the sharing of common resources, infrastructure, etc., among the Virtual Machines(VM's) becoming the target of attack.</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29" y="365126"/>
            <a:ext cx="11684000" cy="788426"/>
          </a:xfrm>
        </p:spPr>
        <p:txBody>
          <a:bodyPr/>
          <a:lstStyle/>
          <a:p>
            <a:pPr algn="ctr"/>
            <a:r>
              <a:rPr lang="en-US" dirty="0" smtClean="0">
                <a:solidFill>
                  <a:schemeClr val="tx1"/>
                </a:solidFill>
              </a:rPr>
              <a:t>Security in network level</a:t>
            </a:r>
            <a:endParaRPr lang="en-US" dirty="0">
              <a:solidFill>
                <a:schemeClr val="tx1"/>
              </a:solidFill>
            </a:endParaRPr>
          </a:p>
        </p:txBody>
      </p:sp>
      <p:sp>
        <p:nvSpPr>
          <p:cNvPr id="3" name="Content Placeholder 2"/>
          <p:cNvSpPr>
            <a:spLocks noGrp="1"/>
          </p:cNvSpPr>
          <p:nvPr>
            <p:ph idx="1"/>
          </p:nvPr>
        </p:nvSpPr>
        <p:spPr>
          <a:xfrm>
            <a:off x="232229" y="1308294"/>
            <a:ext cx="11684000" cy="5205047"/>
          </a:xfrm>
        </p:spPr>
        <p:txBody>
          <a:bodyPr>
            <a:normAutofit/>
          </a:bodyPr>
          <a:lstStyle/>
          <a:p>
            <a:pPr algn="just"/>
            <a:r>
              <a:rPr lang="en-US" sz="2600" dirty="0" smtClean="0">
                <a:latin typeface="Times New Roman" pitchFamily="18" charset="0"/>
                <a:cs typeface="Times New Roman" pitchFamily="18" charset="0"/>
              </a:rPr>
              <a:t>The key features that should be addressed at the network level are confidentiality and integrity of data. </a:t>
            </a:r>
          </a:p>
          <a:p>
            <a:pPr algn="just">
              <a:buNone/>
            </a:pPr>
            <a:r>
              <a:rPr lang="en-US" sz="2600" dirty="0" smtClean="0">
                <a:latin typeface="Times New Roman" pitchFamily="18" charset="0"/>
                <a:cs typeface="Times New Roman" pitchFamily="18" charset="0"/>
              </a:rPr>
              <a:t>The issues with respect to network level security are:</a:t>
            </a:r>
          </a:p>
          <a:p>
            <a:pPr algn="just"/>
            <a:r>
              <a:rPr lang="en-US" sz="2600" b="1" dirty="0" smtClean="0">
                <a:latin typeface="Times New Roman" pitchFamily="18" charset="0"/>
                <a:cs typeface="Times New Roman" pitchFamily="18" charset="0"/>
              </a:rPr>
              <a:t>Domain Name Server Attacks</a:t>
            </a:r>
            <a:r>
              <a:rPr lang="en-US" sz="2600" dirty="0" smtClean="0">
                <a:latin typeface="Times New Roman" pitchFamily="18" charset="0"/>
                <a:cs typeface="Times New Roman" pitchFamily="18" charset="0"/>
              </a:rPr>
              <a:t>: Some of the most common types of DNS attacks are the </a:t>
            </a:r>
            <a:r>
              <a:rPr lang="en-US" sz="2600" dirty="0" err="1" smtClean="0">
                <a:latin typeface="Times New Roman" pitchFamily="18" charset="0"/>
                <a:cs typeface="Times New Roman" pitchFamily="18" charset="0"/>
              </a:rPr>
              <a:t>DDoS</a:t>
            </a:r>
            <a:r>
              <a:rPr lang="en-US" sz="2600" dirty="0" smtClean="0">
                <a:latin typeface="Times New Roman" pitchFamily="18" charset="0"/>
                <a:cs typeface="Times New Roman" pitchFamily="18" charset="0"/>
              </a:rPr>
              <a:t> attack, DNS rebinding attack, cache poisoning, Distributed Reflection </a:t>
            </a:r>
            <a:r>
              <a:rPr lang="en-US" sz="2600" dirty="0" err="1" smtClean="0">
                <a:latin typeface="Times New Roman" pitchFamily="18" charset="0"/>
                <a:cs typeface="Times New Roman" pitchFamily="18" charset="0"/>
              </a:rPr>
              <a:t>DoS</a:t>
            </a:r>
            <a:r>
              <a:rPr lang="en-US" sz="2600" dirty="0" smtClean="0">
                <a:latin typeface="Times New Roman" pitchFamily="18" charset="0"/>
                <a:cs typeface="Times New Roman" pitchFamily="18" charset="0"/>
              </a:rPr>
              <a:t> attack, DNS Tunneling, DNS hijacking, basic NXDOMAIN attack, Phantom domain attack, Random sub domain attack, TCP SYN Floods, and Domain lock-up attack.</a:t>
            </a:r>
          </a:p>
          <a:p>
            <a:pPr algn="just"/>
            <a:r>
              <a:rPr lang="en-US" sz="2600" b="1" dirty="0" smtClean="0">
                <a:latin typeface="Times New Roman" pitchFamily="18" charset="0"/>
                <a:cs typeface="Times New Roman" pitchFamily="18" charset="0"/>
              </a:rPr>
              <a:t>Prefix Hijacking in Border Gateway Protocol:</a:t>
            </a:r>
          </a:p>
          <a:p>
            <a:pPr algn="just"/>
            <a:r>
              <a:rPr lang="en-US" sz="2600" dirty="0" smtClean="0">
                <a:latin typeface="Times New Roman" pitchFamily="18" charset="0"/>
                <a:cs typeface="Times New Roman" pitchFamily="18" charset="0"/>
              </a:rPr>
              <a:t>Issue of Reused IP Addressing:</a:t>
            </a:r>
          </a:p>
          <a:p>
            <a:pPr algn="just"/>
            <a:r>
              <a:rPr lang="en-US" sz="2600" dirty="0" smtClean="0">
                <a:latin typeface="Times New Roman" pitchFamily="18" charset="0"/>
                <a:cs typeface="Times New Roman" pitchFamily="18" charset="0"/>
              </a:rPr>
              <a:t>Sniffer Attacks etc.</a:t>
            </a:r>
            <a:endParaRPr lang="en-US" sz="2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29" y="365126"/>
            <a:ext cx="11684000" cy="774358"/>
          </a:xfrm>
        </p:spPr>
        <p:txBody>
          <a:bodyPr>
            <a:normAutofit fontScale="90000"/>
          </a:bodyPr>
          <a:lstStyle/>
          <a:p>
            <a:pPr algn="ctr"/>
            <a:r>
              <a:rPr lang="en-US" dirty="0" smtClean="0">
                <a:solidFill>
                  <a:schemeClr val="tx1"/>
                </a:solidFill>
                <a:latin typeface="Times New Roman" pitchFamily="18" charset="0"/>
                <a:cs typeface="Times New Roman" pitchFamily="18" charset="0"/>
              </a:rPr>
              <a:t>Security in application level</a:t>
            </a:r>
            <a:r>
              <a:rPr lang="en-US" dirty="0" smtClean="0"/>
              <a:t/>
            </a:r>
            <a:br>
              <a:rPr lang="en-US" dirty="0" smtClean="0"/>
            </a:br>
            <a:endParaRPr lang="en-US" dirty="0"/>
          </a:p>
        </p:txBody>
      </p:sp>
      <p:sp>
        <p:nvSpPr>
          <p:cNvPr id="3" name="Content Placeholder 2"/>
          <p:cNvSpPr>
            <a:spLocks noGrp="1"/>
          </p:cNvSpPr>
          <p:nvPr>
            <p:ph idx="1"/>
          </p:nvPr>
        </p:nvSpPr>
        <p:spPr>
          <a:xfrm>
            <a:off x="232229" y="1012876"/>
            <a:ext cx="11684000" cy="5164089"/>
          </a:xfrm>
        </p:spPr>
        <p:txBody>
          <a:bodyPr>
            <a:normAutofit/>
          </a:bodyPr>
          <a:lstStyle/>
          <a:p>
            <a:r>
              <a:rPr lang="en-US" dirty="0" smtClean="0">
                <a:latin typeface="Times New Roman" pitchFamily="18" charset="0"/>
                <a:cs typeface="Times New Roman" pitchFamily="18" charset="0"/>
              </a:rPr>
              <a:t>Applications need security to avoid providing opportunities for attackers to gain control over them with their attempt to change their formats. The issues to be addressed at this level are:</a:t>
            </a:r>
          </a:p>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Cookie Poisoning;</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DDoS</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Hidden Field Manipulation;</a:t>
            </a:r>
          </a:p>
          <a:p>
            <a:pPr>
              <a:buNone/>
            </a:pPr>
            <a:r>
              <a:rPr lang="en-US" dirty="0" smtClean="0">
                <a:latin typeface="Times New Roman" pitchFamily="18" charset="0"/>
                <a:cs typeface="Times New Roman" pitchFamily="18" charset="0"/>
              </a:rPr>
              <a:t>• Dictionary Attack;</a:t>
            </a:r>
          </a:p>
          <a:p>
            <a:pPr>
              <a:buNone/>
            </a:pPr>
            <a:r>
              <a:rPr lang="en-US" dirty="0" smtClean="0">
                <a:latin typeface="Times New Roman" pitchFamily="18" charset="0"/>
                <a:cs typeface="Times New Roman" pitchFamily="18" charset="0"/>
              </a:rPr>
              <a:t>• Google Hacking;</a:t>
            </a:r>
          </a:p>
          <a:p>
            <a:pPr>
              <a:buNone/>
            </a:pPr>
            <a:r>
              <a:rPr lang="en-US" dirty="0" smtClean="0">
                <a:latin typeface="Times New Roman" pitchFamily="18" charset="0"/>
                <a:cs typeface="Times New Roman" pitchFamily="18" charset="0"/>
              </a:rPr>
              <a:t>• CAPTCHA Breaking etc.</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29" y="365126"/>
            <a:ext cx="11684000" cy="675884"/>
          </a:xfrm>
        </p:spPr>
        <p:txBody>
          <a:bodyPr>
            <a:normAutofit fontScale="90000"/>
          </a:bodyPr>
          <a:lstStyle/>
          <a:p>
            <a:pPr algn="ctr"/>
            <a:r>
              <a:rPr lang="en-US" dirty="0" smtClean="0">
                <a:solidFill>
                  <a:schemeClr val="tx1"/>
                </a:solidFill>
                <a:latin typeface="Times New Roman" pitchFamily="18" charset="0"/>
                <a:cs typeface="Times New Roman" pitchFamily="18" charset="0"/>
              </a:rPr>
              <a:t>Security at host level</a:t>
            </a:r>
            <a:r>
              <a:rPr lang="en-US" dirty="0" smtClean="0"/>
              <a:t/>
            </a:r>
            <a:br>
              <a:rPr lang="en-US" dirty="0" smtClean="0"/>
            </a:br>
            <a:endParaRPr lang="en-US" dirty="0"/>
          </a:p>
        </p:txBody>
      </p:sp>
      <p:sp>
        <p:nvSpPr>
          <p:cNvPr id="3" name="Content Placeholder 2"/>
          <p:cNvSpPr>
            <a:spLocks noGrp="1"/>
          </p:cNvSpPr>
          <p:nvPr>
            <p:ph idx="1"/>
          </p:nvPr>
        </p:nvSpPr>
        <p:spPr>
          <a:xfrm>
            <a:off x="232229" y="942535"/>
            <a:ext cx="11684000" cy="4670474"/>
          </a:xfrm>
        </p:spPr>
        <p:txBody>
          <a:bodyPr/>
          <a:lstStyle/>
          <a:p>
            <a:r>
              <a:rPr lang="en-US" dirty="0" smtClean="0">
                <a:latin typeface="Times New Roman" pitchFamily="18" charset="0"/>
                <a:cs typeface="Times New Roman" pitchFamily="18" charset="0"/>
              </a:rPr>
              <a:t>Host threats are addressed at the operating system level upon which applications work. The major host level threats are:</a:t>
            </a:r>
          </a:p>
          <a:p>
            <a:pPr>
              <a:buNone/>
            </a:pPr>
            <a:endParaRPr lang="en-US" dirty="0" smtClean="0">
              <a:latin typeface="Times New Roman" pitchFamily="18" charset="0"/>
              <a:cs typeface="Times New Roman" pitchFamily="18" charset="0"/>
            </a:endParaRPr>
          </a:p>
          <a:p>
            <a:pPr>
              <a:buNone/>
            </a:pPr>
            <a:r>
              <a:rPr lang="en-US" dirty="0" smtClean="0">
                <a:latin typeface="Times New Roman" pitchFamily="18" charset="0"/>
                <a:cs typeface="Times New Roman" pitchFamily="18" charset="0"/>
              </a:rPr>
              <a:t>• Viruses, Trojan horses, and worms;</a:t>
            </a:r>
          </a:p>
          <a:p>
            <a:pPr>
              <a:buNone/>
            </a:pPr>
            <a:r>
              <a:rPr lang="en-US" dirty="0" smtClean="0">
                <a:latin typeface="Times New Roman" pitchFamily="18" charset="0"/>
                <a:cs typeface="Times New Roman" pitchFamily="18" charset="0"/>
              </a:rPr>
              <a:t>• Profiling;</a:t>
            </a:r>
          </a:p>
          <a:p>
            <a:pPr>
              <a:buNone/>
            </a:pPr>
            <a:r>
              <a:rPr lang="en-US" dirty="0" smtClean="0">
                <a:latin typeface="Times New Roman" pitchFamily="18" charset="0"/>
                <a:cs typeface="Times New Roman" pitchFamily="18" charset="0"/>
              </a:rPr>
              <a:t>• Password cracking;</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Footprinting</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Denial of service;</a:t>
            </a:r>
          </a:p>
          <a:p>
            <a:pPr>
              <a:buNone/>
            </a:pPr>
            <a:r>
              <a:rPr lang="en-US" dirty="0" smtClean="0">
                <a:latin typeface="Times New Roman" pitchFamily="18" charset="0"/>
                <a:cs typeface="Times New Roman" pitchFamily="18" charset="0"/>
              </a:rPr>
              <a:t>• Unauthorized access.</a:t>
            </a:r>
            <a:endParaRPr lang="en-US" dirty="0">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solidFill>
                  <a:schemeClr val="tx1"/>
                </a:solidFill>
                <a:latin typeface="Times New Roman" pitchFamily="18" charset="0"/>
                <a:cs typeface="Times New Roman" pitchFamily="18" charset="0"/>
              </a:rPr>
              <a:t>1.2 Computational level</a:t>
            </a:r>
            <a:r>
              <a:rPr lang="en-US" dirty="0" smtClean="0"/>
              <a:t/>
            </a:r>
            <a:br>
              <a:rPr lang="en-US" dirty="0" smtClean="0"/>
            </a:br>
            <a:endParaRPr lang="en-US" dirty="0"/>
          </a:p>
        </p:txBody>
      </p:sp>
      <p:sp>
        <p:nvSpPr>
          <p:cNvPr id="3" name="Content Placeholder 2"/>
          <p:cNvSpPr>
            <a:spLocks noGrp="1"/>
          </p:cNvSpPr>
          <p:nvPr>
            <p:ph idx="1"/>
          </p:nvPr>
        </p:nvSpPr>
        <p:spPr>
          <a:xfrm>
            <a:off x="232229" y="1553029"/>
            <a:ext cx="11684000" cy="3694220"/>
          </a:xfrm>
        </p:spPr>
        <p:txBody>
          <a:bodyPr/>
          <a:lstStyle/>
          <a:p>
            <a:r>
              <a:rPr lang="en-US" dirty="0" smtClean="0">
                <a:latin typeface="Times New Roman" pitchFamily="18" charset="0"/>
                <a:cs typeface="Times New Roman" pitchFamily="18" charset="0"/>
              </a:rPr>
              <a:t>Implementation of the concept of virtualization in the cloud is one of the biggest computational level challenges.</a:t>
            </a:r>
            <a:endParaRPr lang="en-US" dirty="0">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29" y="365127"/>
            <a:ext cx="11684000" cy="844697"/>
          </a:xfrm>
        </p:spPr>
        <p:txBody>
          <a:bodyPr>
            <a:normAutofit fontScale="90000"/>
          </a:bodyPr>
          <a:lstStyle/>
          <a:p>
            <a:pPr algn="ctr"/>
            <a:r>
              <a:rPr lang="en-US" dirty="0" smtClean="0">
                <a:solidFill>
                  <a:schemeClr val="tx1"/>
                </a:solidFill>
                <a:latin typeface="Times New Roman" pitchFamily="18" charset="0"/>
                <a:cs typeface="Times New Roman" pitchFamily="18" charset="0"/>
              </a:rPr>
              <a:t>Virtualization challenges</a:t>
            </a:r>
            <a:r>
              <a:rPr lang="en-US" dirty="0" smtClean="0"/>
              <a:t/>
            </a:r>
            <a:br>
              <a:rPr lang="en-US" dirty="0" smtClean="0"/>
            </a:br>
            <a:endParaRPr lang="en-US" dirty="0"/>
          </a:p>
        </p:txBody>
      </p:sp>
      <p:sp>
        <p:nvSpPr>
          <p:cNvPr id="3" name="Content Placeholder 2"/>
          <p:cNvSpPr>
            <a:spLocks noGrp="1"/>
          </p:cNvSpPr>
          <p:nvPr>
            <p:ph idx="1"/>
          </p:nvPr>
        </p:nvSpPr>
        <p:spPr>
          <a:xfrm>
            <a:off x="232229" y="1209824"/>
            <a:ext cx="11684000" cy="4967141"/>
          </a:xfrm>
        </p:spPr>
        <p:txBody>
          <a:bodyPr/>
          <a:lstStyle/>
          <a:p>
            <a:r>
              <a:rPr lang="en-US" dirty="0" smtClean="0">
                <a:latin typeface="Times New Roman" pitchFamily="18" charset="0"/>
                <a:cs typeface="Times New Roman" pitchFamily="18" charset="0"/>
              </a:rPr>
              <a:t>Abstraction of the physical resources is Virtualization.</a:t>
            </a:r>
          </a:p>
          <a:p>
            <a:r>
              <a:rPr lang="en-US" dirty="0" smtClean="0">
                <a:latin typeface="Times New Roman" pitchFamily="18" charset="0"/>
                <a:cs typeface="Times New Roman" pitchFamily="18" charset="0"/>
              </a:rPr>
              <a:t> Some of the common classes of virtualization are application virtualization, desktop virtualization, Network virtualization, Server and Machine virtualization.</a:t>
            </a:r>
          </a:p>
          <a:p>
            <a:endParaRPr lang="en-US" b="1" dirty="0" smtClean="0">
              <a:latin typeface="Times New Roman" pitchFamily="18" charset="0"/>
              <a:cs typeface="Times New Roman" pitchFamily="18" charset="0"/>
            </a:endParaRPr>
          </a:p>
          <a:p>
            <a:pPr>
              <a:buNone/>
            </a:pPr>
            <a:r>
              <a:rPr lang="en-US" b="1" dirty="0" smtClean="0">
                <a:latin typeface="Times New Roman" pitchFamily="18" charset="0"/>
                <a:cs typeface="Times New Roman" pitchFamily="18" charset="0"/>
              </a:rPr>
              <a:t>VM level (Virtual layer) security challenges</a:t>
            </a:r>
          </a:p>
          <a:p>
            <a:pPr>
              <a:buNone/>
            </a:pPr>
            <a:endParaRPr lang="en-US" b="1"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The VMs undergo their own life cycles through different states like creation, pending, running, suspended, resumed, power-off, shutdown, destroyed, etc.</a:t>
            </a:r>
            <a:endParaRPr lang="en-US" dirty="0">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29" y="365127"/>
            <a:ext cx="11684000" cy="844697"/>
          </a:xfrm>
        </p:spPr>
        <p:txBody>
          <a:bodyPr>
            <a:normAutofit/>
          </a:bodyPr>
          <a:lstStyle/>
          <a:p>
            <a:pPr algn="ctr"/>
            <a:r>
              <a:rPr lang="en-US" sz="4000" dirty="0" smtClean="0">
                <a:solidFill>
                  <a:schemeClr val="tx1"/>
                </a:solidFill>
                <a:latin typeface="Times New Roman" pitchFamily="18" charset="0"/>
                <a:cs typeface="Times New Roman" pitchFamily="18" charset="0"/>
              </a:rPr>
              <a:t>VM cloning</a:t>
            </a:r>
            <a:endParaRPr lang="en-US" sz="40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232229" y="1364567"/>
            <a:ext cx="11684000" cy="4501662"/>
          </a:xfrm>
        </p:spPr>
        <p:txBody>
          <a:bodyPr/>
          <a:lstStyle/>
          <a:p>
            <a:pPr algn="just"/>
            <a:r>
              <a:rPr lang="en-US" dirty="0" smtClean="0">
                <a:latin typeface="Times New Roman" pitchFamily="18" charset="0"/>
                <a:cs typeface="Times New Roman" pitchFamily="18" charset="0"/>
              </a:rPr>
              <a:t>Creation of a copy of an existing VM with the same identifier (ID), computer name, Internet Protocol (IP) address and Media Access Control (MAC) address is called VM cloning. </a:t>
            </a:r>
          </a:p>
          <a:p>
            <a:pPr algn="just"/>
            <a:r>
              <a:rPr lang="en-US" dirty="0" smtClean="0">
                <a:latin typeface="Times New Roman" pitchFamily="18" charset="0"/>
                <a:cs typeface="Times New Roman" pitchFamily="18" charset="0"/>
              </a:rPr>
              <a:t>The original VM called the parent shares the virtual resources with the cloned VM. </a:t>
            </a:r>
          </a:p>
          <a:p>
            <a:pPr algn="just"/>
            <a:r>
              <a:rPr lang="en-US" dirty="0" smtClean="0">
                <a:latin typeface="Times New Roman" pitchFamily="18" charset="0"/>
                <a:cs typeface="Times New Roman" pitchFamily="18" charset="0"/>
              </a:rPr>
              <a:t>Any changes made to the parent after cloning does not affect the cloned VM and vice-versa. </a:t>
            </a:r>
          </a:p>
          <a:p>
            <a:pPr algn="just"/>
            <a:r>
              <a:rPr lang="en-US" dirty="0" smtClean="0">
                <a:latin typeface="Times New Roman" pitchFamily="18" charset="0"/>
                <a:cs typeface="Times New Roman" pitchFamily="18" charset="0"/>
              </a:rPr>
              <a:t>If both the VM's run on the same network, security issues arises as the result of the duplication of IP address.</a:t>
            </a:r>
            <a:endParaRPr lang="en-US" dirty="0">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29" y="365126"/>
            <a:ext cx="11684000" cy="675884"/>
          </a:xfrm>
        </p:spPr>
        <p:txBody>
          <a:bodyPr>
            <a:normAutofit fontScale="90000"/>
          </a:bodyPr>
          <a:lstStyle/>
          <a:p>
            <a:pPr algn="ctr"/>
            <a:r>
              <a:rPr lang="en-US" dirty="0" smtClean="0">
                <a:solidFill>
                  <a:schemeClr val="tx1"/>
                </a:solidFill>
                <a:latin typeface="Times New Roman" pitchFamily="18" charset="0"/>
                <a:cs typeface="Times New Roman" pitchFamily="18" charset="0"/>
              </a:rPr>
              <a:t>VM isolation</a:t>
            </a:r>
            <a:endParaRPr lang="en-US"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The VMs should be isolated to ensure safety and security. </a:t>
            </a:r>
          </a:p>
          <a:p>
            <a:r>
              <a:rPr lang="en-US" dirty="0" smtClean="0">
                <a:latin typeface="Times New Roman" pitchFamily="18" charset="0"/>
                <a:cs typeface="Times New Roman" pitchFamily="18" charset="0"/>
              </a:rPr>
              <a:t>Isolation of VMs guarantees security for VM, even if another VM on the same physical host is compromised. </a:t>
            </a:r>
          </a:p>
          <a:p>
            <a:r>
              <a:rPr lang="en-US" dirty="0" smtClean="0">
                <a:latin typeface="Times New Roman" pitchFamily="18" charset="0"/>
                <a:cs typeface="Times New Roman" pitchFamily="18" charset="0"/>
              </a:rPr>
              <a:t>But VM isolation is not the perfect solution when the hypervisor is compromised.</a:t>
            </a:r>
            <a:endParaRPr lang="en-US" dirty="0">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29" y="365126"/>
            <a:ext cx="11684000" cy="886900"/>
          </a:xfrm>
        </p:spPr>
        <p:txBody>
          <a:bodyPr/>
          <a:lstStyle/>
          <a:p>
            <a:pPr algn="ctr"/>
            <a:r>
              <a:rPr lang="en-US" sz="4000" dirty="0" smtClean="0">
                <a:solidFill>
                  <a:schemeClr val="tx1"/>
                </a:solidFill>
                <a:latin typeface="Times New Roman" pitchFamily="18" charset="0"/>
                <a:cs typeface="Times New Roman" pitchFamily="18" charset="0"/>
              </a:rPr>
              <a:t>VM migration</a:t>
            </a:r>
            <a:endParaRPr lang="en-US" sz="40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VM's can be migrated from one server to another easily for improving the utilization of resources effectiveness.</a:t>
            </a:r>
          </a:p>
          <a:p>
            <a:r>
              <a:rPr lang="en-US" dirty="0" smtClean="0">
                <a:latin typeface="Times New Roman" pitchFamily="18" charset="0"/>
                <a:cs typeface="Times New Roman" pitchFamily="18" charset="0"/>
              </a:rPr>
              <a:t>This process can be automated for achieving load balance and energy saving. </a:t>
            </a:r>
          </a:p>
          <a:p>
            <a:r>
              <a:rPr lang="en-US" dirty="0" smtClean="0">
                <a:latin typeface="Times New Roman" pitchFamily="18" charset="0"/>
                <a:cs typeface="Times New Roman" pitchFamily="18" charset="0"/>
              </a:rPr>
              <a:t>This dynamic nature of the migration leads to security risks, not only to the migrated VM, but also for the new VM host. </a:t>
            </a:r>
          </a:p>
          <a:p>
            <a:r>
              <a:rPr lang="en-US" dirty="0" smtClean="0">
                <a:latin typeface="Times New Roman" pitchFamily="18" charset="0"/>
                <a:cs typeface="Times New Roman" pitchFamily="18" charset="0"/>
              </a:rPr>
              <a:t>The modes of migrations are live and non-live VM migration. Achievement of live migration is a complex task when compared with non-live migration</a:t>
            </a:r>
            <a:r>
              <a:rPr lang="en-US" dirty="0" smtClean="0"/>
              <a:t>.</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29" y="365127"/>
            <a:ext cx="11684000" cy="802493"/>
          </a:xfrm>
        </p:spPr>
        <p:txBody>
          <a:bodyPr>
            <a:normAutofit/>
          </a:bodyPr>
          <a:lstStyle/>
          <a:p>
            <a:pPr algn="ctr"/>
            <a:r>
              <a:rPr lang="en-US" sz="4000" dirty="0" smtClean="0">
                <a:solidFill>
                  <a:schemeClr val="tx1"/>
                </a:solidFill>
                <a:latin typeface="Times New Roman" pitchFamily="18" charset="0"/>
                <a:cs typeface="Times New Roman" pitchFamily="18" charset="0"/>
              </a:rPr>
              <a:t>Hypervisor level (Virtualization layer)</a:t>
            </a:r>
            <a:endParaRPr lang="en-US" sz="40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232229" y="1195756"/>
            <a:ext cx="11684000" cy="4981209"/>
          </a:xfrm>
        </p:spPr>
        <p:txBody>
          <a:bodyPr>
            <a:normAutofit lnSpcReduction="10000"/>
          </a:bodyPr>
          <a:lstStyle/>
          <a:p>
            <a:r>
              <a:rPr lang="en-US" dirty="0" smtClean="0">
                <a:latin typeface="Times New Roman" pitchFamily="18" charset="0"/>
                <a:cs typeface="Times New Roman" pitchFamily="18" charset="0"/>
              </a:rPr>
              <a:t>The use of a hypervisor for monitoring the life cycle of VMs, which includes creation, suspension, resumption and migration.</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Hypervisor enables virtualization through resource pooling and multi-tenancy.</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The most common approaches to hypervisor-based virtualization are </a:t>
            </a:r>
            <a:r>
              <a:rPr lang="en-US" dirty="0" err="1" smtClean="0">
                <a:latin typeface="Times New Roman" pitchFamily="18" charset="0"/>
                <a:cs typeface="Times New Roman" pitchFamily="18" charset="0"/>
              </a:rPr>
              <a:t>para</a:t>
            </a:r>
            <a:r>
              <a:rPr lang="en-US" dirty="0" smtClean="0">
                <a:latin typeface="Times New Roman" pitchFamily="18" charset="0"/>
                <a:cs typeface="Times New Roman" pitchFamily="18" charset="0"/>
              </a:rPr>
              <a:t>-virtualization. full-virtualization and hardware assisted virtualization. </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Hypervisor-based virtualization suffers from Single-point-of-failure.</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The challenges faced by the VMs in the hypervisor level are:</a:t>
            </a:r>
            <a:endParaRPr lang="en-US" dirty="0">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pPr algn="ctr"/>
            <a:r>
              <a:rPr lang="en-US" dirty="0" smtClean="0">
                <a:solidFill>
                  <a:schemeClr val="tx1"/>
                </a:solidFill>
                <a:latin typeface="Calibri" panose="020F0502020204030204" pitchFamily="34" charset="0"/>
              </a:rPr>
              <a:t>Learning Outcomes</a:t>
            </a:r>
            <a:endParaRPr lang="en-US" dirty="0">
              <a:solidFill>
                <a:schemeClr val="tx1"/>
              </a:solidFill>
              <a:latin typeface="Calibri" panose="020F0502020204030204" pitchFamily="34" charset="0"/>
            </a:endParaRPr>
          </a:p>
        </p:txBody>
      </p:sp>
      <p:sp>
        <p:nvSpPr>
          <p:cNvPr id="3" name="Content Placeholder 2"/>
          <p:cNvSpPr>
            <a:spLocks noGrp="1"/>
          </p:cNvSpPr>
          <p:nvPr>
            <p:ph idx="1"/>
          </p:nvPr>
        </p:nvSpPr>
        <p:spPr/>
        <p:txBody>
          <a:bodyPr>
            <a:noAutofit/>
          </a:bodyPr>
          <a:lstStyle/>
          <a:p>
            <a:r>
              <a:rPr lang="en-US" sz="2600" dirty="0">
                <a:latin typeface="+mn-lt"/>
              </a:rPr>
              <a:t> </a:t>
            </a:r>
            <a:r>
              <a:rPr lang="en-US" sz="2600" dirty="0" smtClean="0">
                <a:latin typeface="+mn-lt"/>
              </a:rPr>
              <a:t>Understand </a:t>
            </a:r>
            <a:r>
              <a:rPr lang="en-US" sz="2600" dirty="0">
                <a:latin typeface="+mn-lt"/>
              </a:rPr>
              <a:t>security objectives in cloud environment</a:t>
            </a:r>
          </a:p>
          <a:p>
            <a:r>
              <a:rPr lang="en-US" sz="2600" dirty="0">
                <a:latin typeface="+mn-lt"/>
              </a:rPr>
              <a:t> </a:t>
            </a:r>
            <a:r>
              <a:rPr lang="en-US" sz="2600" dirty="0" smtClean="0">
                <a:latin typeface="+mn-lt"/>
              </a:rPr>
              <a:t>Explain </a:t>
            </a:r>
            <a:r>
              <a:rPr lang="en-US" sz="2600" dirty="0">
                <a:latin typeface="+mn-lt"/>
              </a:rPr>
              <a:t>the security services of cloud computing</a:t>
            </a:r>
          </a:p>
          <a:p>
            <a:r>
              <a:rPr lang="en-US" sz="2600" dirty="0">
                <a:latin typeface="+mn-lt"/>
              </a:rPr>
              <a:t> </a:t>
            </a:r>
            <a:r>
              <a:rPr lang="en-US" sz="2600" dirty="0" smtClean="0">
                <a:latin typeface="+mn-lt"/>
              </a:rPr>
              <a:t>Explain </a:t>
            </a:r>
            <a:r>
              <a:rPr lang="en-US" sz="2600" dirty="0">
                <a:latin typeface="+mn-lt"/>
              </a:rPr>
              <a:t>the security techniques used in </a:t>
            </a:r>
            <a:r>
              <a:rPr lang="en-US" sz="2600" dirty="0" smtClean="0">
                <a:latin typeface="+mn-lt"/>
              </a:rPr>
              <a:t>virtual machine </a:t>
            </a:r>
            <a:r>
              <a:rPr lang="en-US" sz="2600" dirty="0">
                <a:latin typeface="+mn-lt"/>
              </a:rPr>
              <a:t>(VM)</a:t>
            </a:r>
          </a:p>
          <a:p>
            <a:r>
              <a:rPr lang="en-US" sz="2600" dirty="0">
                <a:latin typeface="+mn-lt"/>
              </a:rPr>
              <a:t> </a:t>
            </a:r>
            <a:r>
              <a:rPr lang="en-US" sz="2600" dirty="0" smtClean="0">
                <a:latin typeface="+mn-lt"/>
              </a:rPr>
              <a:t>Describe </a:t>
            </a:r>
            <a:r>
              <a:rPr lang="en-US" sz="2600" dirty="0">
                <a:latin typeface="+mn-lt"/>
              </a:rPr>
              <a:t>challenges of cloud security</a:t>
            </a:r>
          </a:p>
          <a:p>
            <a:r>
              <a:rPr lang="en-US" sz="2600" dirty="0">
                <a:latin typeface="+mn-lt"/>
              </a:rPr>
              <a:t> </a:t>
            </a:r>
            <a:r>
              <a:rPr lang="en-US" sz="2600" dirty="0" smtClean="0">
                <a:latin typeface="+mn-lt"/>
              </a:rPr>
              <a:t>Comprehend </a:t>
            </a:r>
            <a:r>
              <a:rPr lang="en-US" sz="2600" dirty="0">
                <a:latin typeface="+mn-lt"/>
              </a:rPr>
              <a:t>physical security of cloud computing</a:t>
            </a:r>
          </a:p>
          <a:p>
            <a:r>
              <a:rPr lang="en-US" sz="2600" dirty="0" smtClean="0">
                <a:latin typeface="+mn-lt"/>
              </a:rPr>
              <a:t>Describe </a:t>
            </a:r>
            <a:r>
              <a:rPr lang="en-US" sz="2600" dirty="0" err="1" smtClean="0">
                <a:latin typeface="+mn-lt"/>
              </a:rPr>
              <a:t>IoT</a:t>
            </a:r>
            <a:endParaRPr lang="en-US" sz="2600" dirty="0">
              <a:latin typeface="+mn-lt"/>
            </a:endParaRPr>
          </a:p>
          <a:p>
            <a:r>
              <a:rPr lang="en-US" sz="2600" dirty="0">
                <a:latin typeface="+mn-lt"/>
              </a:rPr>
              <a:t> </a:t>
            </a:r>
            <a:r>
              <a:rPr lang="en-US" sz="2600" dirty="0" smtClean="0">
                <a:latin typeface="+mn-lt"/>
              </a:rPr>
              <a:t>Discuss </a:t>
            </a:r>
            <a:r>
              <a:rPr lang="en-US" sz="2600" dirty="0" err="1" smtClean="0">
                <a:latin typeface="+mn-lt"/>
              </a:rPr>
              <a:t>CoT</a:t>
            </a:r>
            <a:endParaRPr lang="en-US" sz="2600" dirty="0">
              <a:latin typeface="+mn-lt"/>
            </a:endParaRPr>
          </a:p>
          <a:p>
            <a:r>
              <a:rPr lang="en-US" sz="2600" dirty="0">
                <a:latin typeface="+mn-lt"/>
              </a:rPr>
              <a:t> </a:t>
            </a:r>
            <a:r>
              <a:rPr lang="en-US" sz="2600" dirty="0" smtClean="0">
                <a:latin typeface="+mn-lt"/>
              </a:rPr>
              <a:t>Understand Fog and Edge Computing</a:t>
            </a:r>
            <a:endParaRPr lang="en-US" sz="2600" dirty="0">
              <a:solidFill>
                <a:schemeClr val="tx1"/>
              </a:solidFill>
              <a:latin typeface="+mn-lt"/>
            </a:endParaRPr>
          </a:p>
        </p:txBody>
      </p:sp>
    </p:spTree>
    <p:extLst>
      <p:ext uri="{BB962C8B-B14F-4D97-AF65-F5344CB8AC3E}">
        <p14:creationId xmlns="" xmlns:p14="http://schemas.microsoft.com/office/powerpoint/2010/main" val="42083389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1280160" y="400637"/>
            <a:ext cx="9284677" cy="59451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29" y="365127"/>
            <a:ext cx="11684000" cy="844697"/>
          </a:xfrm>
        </p:spPr>
        <p:txBody>
          <a:bodyPr>
            <a:normAutofit/>
          </a:bodyPr>
          <a:lstStyle/>
          <a:p>
            <a:pPr algn="ctr"/>
            <a:r>
              <a:rPr lang="en-US" sz="4000" dirty="0" smtClean="0">
                <a:solidFill>
                  <a:schemeClr val="tx1"/>
                </a:solidFill>
                <a:latin typeface="Times New Roman" pitchFamily="18" charset="0"/>
                <a:cs typeface="Times New Roman" pitchFamily="18" charset="0"/>
              </a:rPr>
              <a:t>Hardware level (Physical layer)</a:t>
            </a:r>
            <a:endParaRPr lang="en-US" sz="4000" dirty="0">
              <a:solidFill>
                <a:schemeClr val="tx1"/>
              </a:solidFill>
              <a:latin typeface="Times New Roman" pitchFamily="18" charset="0"/>
              <a:cs typeface="Times New Roman" pitchFamily="18" charset="0"/>
            </a:endParaRPr>
          </a:p>
        </p:txBody>
      </p:sp>
      <p:pic>
        <p:nvPicPr>
          <p:cNvPr id="3074" name="Picture 2"/>
          <p:cNvPicPr>
            <a:picLocks noGrp="1" noChangeAspect="1" noChangeArrowheads="1"/>
          </p:cNvPicPr>
          <p:nvPr>
            <p:ph idx="1"/>
          </p:nvPr>
        </p:nvPicPr>
        <p:blipFill>
          <a:blip r:embed="rId2"/>
          <a:srcRect/>
          <a:stretch>
            <a:fillRect/>
          </a:stretch>
        </p:blipFill>
        <p:spPr bwMode="auto">
          <a:xfrm>
            <a:off x="852186" y="1477107"/>
            <a:ext cx="10762943" cy="479708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solidFill>
                  <a:schemeClr val="tx1"/>
                </a:solidFill>
                <a:latin typeface="Times New Roman" pitchFamily="18" charset="0"/>
                <a:cs typeface="Times New Roman" pitchFamily="18" charset="0"/>
              </a:rPr>
              <a:t>Data level challenges</a:t>
            </a:r>
            <a:endParaRPr lang="en-US" sz="4000" dirty="0"/>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Data level security on the whole can be classified as data-in-transit and data-in-rest. </a:t>
            </a:r>
          </a:p>
          <a:p>
            <a:r>
              <a:rPr lang="en-US" dirty="0" smtClean="0">
                <a:latin typeface="Times New Roman" pitchFamily="18" charset="0"/>
                <a:cs typeface="Times New Roman" pitchFamily="18" charset="0"/>
              </a:rPr>
              <a:t>Data-in-transit does not lead to additional security risks when compared with data-in-rest, because, the transmission of data is done by default through TLS which provides a secured way of data transfer. </a:t>
            </a:r>
          </a:p>
          <a:p>
            <a:r>
              <a:rPr lang="en-US" dirty="0" smtClean="0">
                <a:latin typeface="Times New Roman" pitchFamily="18" charset="0"/>
                <a:cs typeface="Times New Roman" pitchFamily="18" charset="0"/>
              </a:rPr>
              <a:t>From the hacker's view point data-in-rest is more attractive</a:t>
            </a:r>
            <a:endParaRPr lang="en-US" dirty="0">
              <a:latin typeface="Times New Roman" pitchFamily="18" charset="0"/>
              <a:cs typeface="Times New Roman"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29" y="365126"/>
            <a:ext cx="11684000" cy="774358"/>
          </a:xfrm>
        </p:spPr>
        <p:txBody>
          <a:bodyPr>
            <a:normAutofit/>
          </a:bodyPr>
          <a:lstStyle/>
          <a:p>
            <a:pPr algn="ctr"/>
            <a:r>
              <a:rPr lang="en-US" sz="4000" dirty="0" smtClean="0">
                <a:solidFill>
                  <a:schemeClr val="tx1"/>
                </a:solidFill>
                <a:latin typeface="Times New Roman" pitchFamily="18" charset="0"/>
                <a:cs typeface="Times New Roman" pitchFamily="18" charset="0"/>
              </a:rPr>
              <a:t>Data level challenges</a:t>
            </a:r>
            <a:endParaRPr lang="en-US" sz="4000" dirty="0">
              <a:solidFill>
                <a:schemeClr val="tx1"/>
              </a:solidFill>
              <a:latin typeface="Times New Roman" pitchFamily="18" charset="0"/>
              <a:cs typeface="Times New Roman" pitchFamily="18" charset="0"/>
            </a:endParaRPr>
          </a:p>
        </p:txBody>
      </p:sp>
      <p:pic>
        <p:nvPicPr>
          <p:cNvPr id="4098" name="Picture 2"/>
          <p:cNvPicPr>
            <a:picLocks noGrp="1" noChangeAspect="1" noChangeArrowheads="1"/>
          </p:cNvPicPr>
          <p:nvPr>
            <p:ph idx="1"/>
          </p:nvPr>
        </p:nvPicPr>
        <p:blipFill>
          <a:blip r:embed="rId2"/>
          <a:srcRect/>
          <a:stretch>
            <a:fillRect/>
          </a:stretch>
        </p:blipFill>
        <p:spPr bwMode="auto">
          <a:xfrm>
            <a:off x="1800667" y="1308102"/>
            <a:ext cx="8173328" cy="4868863"/>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0383"/>
            <a:ext cx="11684000" cy="802493"/>
          </a:xfrm>
        </p:spPr>
        <p:txBody>
          <a:bodyPr>
            <a:normAutofit/>
          </a:bodyPr>
          <a:lstStyle/>
          <a:p>
            <a:pPr algn="ctr"/>
            <a:r>
              <a:rPr lang="en-US" sz="4000" dirty="0" smtClean="0">
                <a:solidFill>
                  <a:schemeClr val="tx1"/>
                </a:solidFill>
                <a:latin typeface="Times New Roman" pitchFamily="18" charset="0"/>
                <a:cs typeface="Times New Roman" pitchFamily="18" charset="0"/>
              </a:rPr>
              <a:t>Data in-transit</a:t>
            </a:r>
            <a:endParaRPr lang="en-US" sz="40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232229" y="1209824"/>
            <a:ext cx="11684000" cy="4967141"/>
          </a:xfrm>
        </p:spPr>
        <p:txBody>
          <a:bodyPr>
            <a:normAutofit lnSpcReduction="10000"/>
          </a:bodyPr>
          <a:lstStyle/>
          <a:p>
            <a:pPr algn="just">
              <a:buNone/>
            </a:pPr>
            <a:r>
              <a:rPr lang="en-US" sz="2600" dirty="0" smtClean="0">
                <a:latin typeface="Times New Roman" pitchFamily="18" charset="0"/>
                <a:cs typeface="Times New Roman" pitchFamily="18" charset="0"/>
              </a:rPr>
              <a:t>Data in-transit takes place among the entities in the crypto-cloud. The communication among the entities with a secured communication channel like Transport Layer Security, may give rise to the following issues taking place.</a:t>
            </a:r>
          </a:p>
          <a:p>
            <a:pPr algn="just">
              <a:buNone/>
            </a:pPr>
            <a:endParaRPr lang="en-US" sz="2600" dirty="0" smtClean="0">
              <a:latin typeface="Times New Roman" pitchFamily="18" charset="0"/>
              <a:cs typeface="Times New Roman" pitchFamily="18" charset="0"/>
            </a:endParaRPr>
          </a:p>
          <a:p>
            <a:pPr algn="just"/>
            <a:r>
              <a:rPr lang="en-US" sz="2600" dirty="0" smtClean="0">
                <a:latin typeface="Times New Roman" pitchFamily="18" charset="0"/>
                <a:cs typeface="Times New Roman" pitchFamily="18" charset="0"/>
              </a:rPr>
              <a:t> </a:t>
            </a:r>
            <a:r>
              <a:rPr lang="en-US" sz="2600" b="1" dirty="0" smtClean="0">
                <a:latin typeface="Times New Roman" pitchFamily="18" charset="0"/>
                <a:cs typeface="Times New Roman" pitchFamily="18" charset="0"/>
              </a:rPr>
              <a:t>Data Leakage</a:t>
            </a:r>
            <a:r>
              <a:rPr lang="en-US" sz="2600" dirty="0" smtClean="0">
                <a:latin typeface="Times New Roman" pitchFamily="18" charset="0"/>
                <a:cs typeface="Times New Roman" pitchFamily="18" charset="0"/>
              </a:rPr>
              <a:t>: Once the data is accessed by multi-tenant, the issue of data leakage arises.  </a:t>
            </a:r>
          </a:p>
          <a:p>
            <a:pPr algn="just"/>
            <a:r>
              <a:rPr lang="en-US" sz="2600" dirty="0" smtClean="0">
                <a:latin typeface="Times New Roman" pitchFamily="18" charset="0"/>
                <a:cs typeface="Times New Roman" pitchFamily="18" charset="0"/>
              </a:rPr>
              <a:t>As early as in March 2009, pointed out to the presence of a serious leakage of a user's private data, due to inherent security vulnerabilities in Google Docs. </a:t>
            </a:r>
          </a:p>
          <a:p>
            <a:pPr algn="just"/>
            <a:r>
              <a:rPr lang="en-US" sz="2600" dirty="0" smtClean="0">
                <a:latin typeface="Times New Roman" pitchFamily="18" charset="0"/>
                <a:cs typeface="Times New Roman" pitchFamily="18" charset="0"/>
              </a:rPr>
              <a:t>The danger of data leakage is substantial, requiring careful handling. </a:t>
            </a:r>
          </a:p>
          <a:p>
            <a:pPr algn="just"/>
            <a:r>
              <a:rPr lang="en-US" sz="2600" dirty="0" smtClean="0">
                <a:latin typeface="Times New Roman" pitchFamily="18" charset="0"/>
                <a:cs typeface="Times New Roman" pitchFamily="18" charset="0"/>
              </a:rPr>
              <a:t>Some of the challenges related to data leakage are, Instance Messaging, Email, Web Mail, Blogs / Wikis, Malicious, Web Pages, File Transfer Protocol (FTP) and Universal Serial Bus(USB)/ Mass storage device.</a:t>
            </a:r>
            <a:endParaRPr lang="en-US" sz="2600" dirty="0">
              <a:latin typeface="Times New Roman" pitchFamily="18" charset="0"/>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29" y="252586"/>
            <a:ext cx="11684000" cy="732155"/>
          </a:xfrm>
        </p:spPr>
        <p:txBody>
          <a:bodyPr>
            <a:normAutofit/>
          </a:bodyPr>
          <a:lstStyle/>
          <a:p>
            <a:pPr algn="ctr"/>
            <a:r>
              <a:rPr lang="en-US" sz="4000" dirty="0" smtClean="0">
                <a:solidFill>
                  <a:schemeClr val="tx1"/>
                </a:solidFill>
                <a:latin typeface="Times New Roman" pitchFamily="18" charset="0"/>
                <a:cs typeface="Times New Roman" pitchFamily="18" charset="0"/>
              </a:rPr>
              <a:t>Data- in-rest</a:t>
            </a:r>
            <a:endParaRPr lang="en-US" sz="40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232229" y="998807"/>
            <a:ext cx="11684000" cy="5613009"/>
          </a:xfrm>
        </p:spPr>
        <p:txBody>
          <a:bodyPr>
            <a:normAutofit/>
          </a:bodyPr>
          <a:lstStyle/>
          <a:p>
            <a:pPr algn="just"/>
            <a:r>
              <a:rPr lang="en-US" sz="2600" b="1" dirty="0" smtClean="0">
                <a:latin typeface="Times New Roman" pitchFamily="18" charset="0"/>
                <a:cs typeface="Times New Roman" pitchFamily="18" charset="0"/>
              </a:rPr>
              <a:t>Data Recovery</a:t>
            </a:r>
            <a:r>
              <a:rPr lang="en-US" sz="2600" dirty="0" smtClean="0">
                <a:latin typeface="Times New Roman" pitchFamily="18" charset="0"/>
                <a:cs typeface="Times New Roman" pitchFamily="18" charset="0"/>
              </a:rPr>
              <a:t>: The process of accessing data which is corrupted/damaged from the storage media is known as data recovery.</a:t>
            </a:r>
          </a:p>
          <a:p>
            <a:pPr algn="just"/>
            <a:r>
              <a:rPr lang="en-US" sz="2600" b="1" dirty="0" smtClean="0">
                <a:latin typeface="Times New Roman" pitchFamily="18" charset="0"/>
                <a:cs typeface="Times New Roman" pitchFamily="18" charset="0"/>
              </a:rPr>
              <a:t>Data isolation</a:t>
            </a:r>
            <a:r>
              <a:rPr lang="en-US" sz="2600" dirty="0" smtClean="0">
                <a:latin typeface="Times New Roman" pitchFamily="18" charset="0"/>
                <a:cs typeface="Times New Roman" pitchFamily="18" charset="0"/>
              </a:rPr>
              <a:t>: There should be a perfect separation between non-sensitive and sensitive data. Data should be isolated from unauthorized users through use of access control and encryption schemes. </a:t>
            </a:r>
          </a:p>
          <a:p>
            <a:pPr algn="just"/>
            <a:r>
              <a:rPr lang="en-US" sz="2600" b="1" dirty="0" smtClean="0">
                <a:latin typeface="Times New Roman" pitchFamily="18" charset="0"/>
                <a:cs typeface="Times New Roman" pitchFamily="18" charset="0"/>
              </a:rPr>
              <a:t>Data segregation</a:t>
            </a:r>
            <a:r>
              <a:rPr lang="en-US" sz="2600" dirty="0" smtClean="0">
                <a:latin typeface="Times New Roman" pitchFamily="18" charset="0"/>
                <a:cs typeface="Times New Roman" pitchFamily="18" charset="0"/>
              </a:rPr>
              <a:t>: Segregation of data refers to full separation between the cloud users in a virtualized environment. </a:t>
            </a:r>
          </a:p>
          <a:p>
            <a:pPr algn="just"/>
            <a:r>
              <a:rPr lang="en-US" sz="2600" dirty="0" smtClean="0">
                <a:latin typeface="Times New Roman" pitchFamily="18" charset="0"/>
                <a:cs typeface="Times New Roman" pitchFamily="18" charset="0"/>
              </a:rPr>
              <a:t>Data segregation is an issue that is raised due to multi-tenancy. </a:t>
            </a:r>
          </a:p>
          <a:p>
            <a:pPr algn="just"/>
            <a:r>
              <a:rPr lang="en-US" sz="2600" dirty="0" smtClean="0">
                <a:latin typeface="Times New Roman" pitchFamily="18" charset="0"/>
                <a:cs typeface="Times New Roman" pitchFamily="18" charset="0"/>
              </a:rPr>
              <a:t>Cloud providers should use highly secured protocols and encryption algorithms to achieve data segregation.</a:t>
            </a:r>
          </a:p>
          <a:p>
            <a:pPr algn="just"/>
            <a:r>
              <a:rPr lang="en-US" sz="2600" b="1" dirty="0" smtClean="0">
                <a:latin typeface="Times New Roman" pitchFamily="18" charset="0"/>
                <a:cs typeface="Times New Roman" pitchFamily="18" charset="0"/>
              </a:rPr>
              <a:t>Data Lock-in</a:t>
            </a:r>
            <a:r>
              <a:rPr lang="en-US" sz="2600" dirty="0" smtClean="0">
                <a:latin typeface="Times New Roman" pitchFamily="18" charset="0"/>
                <a:cs typeface="Times New Roman" pitchFamily="18" charset="0"/>
              </a:rPr>
              <a:t>: Data Lock-in is the main obstacle to achievement of portability and interoperability. The lock-in nature makes integration of data from different locations a difficult job</a:t>
            </a:r>
            <a:endParaRPr lang="en-US" sz="2600" dirty="0">
              <a:latin typeface="Times New Roman" pitchFamily="18"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2229" y="703385"/>
            <a:ext cx="11684000" cy="5473578"/>
          </a:xfrm>
        </p:spPr>
        <p:txBody>
          <a:bodyPr/>
          <a:lstStyle/>
          <a:p>
            <a:r>
              <a:rPr lang="en-US" sz="2600" b="1" dirty="0" smtClean="0">
                <a:latin typeface="Times New Roman" pitchFamily="18" charset="0"/>
                <a:cs typeface="Times New Roman" pitchFamily="18" charset="0"/>
              </a:rPr>
              <a:t>Data Location</a:t>
            </a:r>
            <a:r>
              <a:rPr lang="en-US" sz="2600" dirty="0" smtClean="0">
                <a:latin typeface="Times New Roman" pitchFamily="18" charset="0"/>
                <a:cs typeface="Times New Roman" pitchFamily="18" charset="0"/>
              </a:rPr>
              <a:t>: Storage as a service is highly dependent on the location of the data. </a:t>
            </a:r>
          </a:p>
          <a:p>
            <a:r>
              <a:rPr lang="en-US" sz="2600" dirty="0" smtClean="0">
                <a:latin typeface="Times New Roman" pitchFamily="18" charset="0"/>
                <a:cs typeface="Times New Roman" pitchFamily="18" charset="0"/>
              </a:rPr>
              <a:t>Since the location of the data is not known to the users, users hesitate to store their sensitive data in the cloud. </a:t>
            </a:r>
          </a:p>
          <a:p>
            <a:r>
              <a:rPr lang="en-US" sz="2600" dirty="0" smtClean="0">
                <a:latin typeface="Times New Roman" pitchFamily="18" charset="0"/>
                <a:cs typeface="Times New Roman" pitchFamily="18" charset="0"/>
              </a:rPr>
              <a:t>It is one of the common issues faced by organizations. </a:t>
            </a:r>
          </a:p>
          <a:p>
            <a:r>
              <a:rPr lang="en-US" sz="2600" dirty="0" smtClean="0">
                <a:latin typeface="Times New Roman" pitchFamily="18" charset="0"/>
                <a:cs typeface="Times New Roman" pitchFamily="18" charset="0"/>
              </a:rPr>
              <a:t>The unknown location of data leads to questions of security, legal and requirements of regulatory compliance. </a:t>
            </a:r>
          </a:p>
          <a:p>
            <a:r>
              <a:rPr lang="en-US" sz="2600" dirty="0" smtClean="0">
                <a:latin typeface="Times New Roman" pitchFamily="18" charset="0"/>
                <a:cs typeface="Times New Roman" pitchFamily="18" charset="0"/>
              </a:rPr>
              <a:t>This is one of the challenging issues due to </a:t>
            </a:r>
            <a:r>
              <a:rPr lang="en-US" sz="2600" dirty="0" err="1" smtClean="0">
                <a:latin typeface="Times New Roman" pitchFamily="18" charset="0"/>
                <a:cs typeface="Times New Roman" pitchFamily="18" charset="0"/>
              </a:rPr>
              <a:t>untrusted</a:t>
            </a:r>
            <a:r>
              <a:rPr lang="en-US" sz="2600" dirty="0" smtClean="0">
                <a:latin typeface="Times New Roman" pitchFamily="18" charset="0"/>
                <a:cs typeface="Times New Roman" pitchFamily="18" charset="0"/>
              </a:rPr>
              <a:t> cloud service providers</a:t>
            </a:r>
            <a:r>
              <a:rPr lang="en-US" dirty="0" smtClean="0"/>
              <a:t>.</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solidFill>
                  <a:schemeClr val="tx1"/>
                </a:solidFill>
                <a:latin typeface="Times New Roman" pitchFamily="18" charset="0"/>
                <a:cs typeface="Times New Roman" pitchFamily="18" charset="0"/>
              </a:rPr>
              <a:t>1.3 SLA Level</a:t>
            </a:r>
            <a:endParaRPr lang="en-US" sz="4000"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232229" y="1553030"/>
            <a:ext cx="11684000" cy="4833703"/>
          </a:xfrm>
        </p:spPr>
        <p:txBody>
          <a:bodyPr>
            <a:normAutofit/>
          </a:bodyPr>
          <a:lstStyle/>
          <a:p>
            <a:r>
              <a:rPr lang="en-US" sz="2600" dirty="0" smtClean="0">
                <a:latin typeface="Times New Roman" pitchFamily="18" charset="0"/>
                <a:cs typeface="Times New Roman" pitchFamily="18" charset="0"/>
              </a:rPr>
              <a:t>Services are to be offered by providers, to consumers with proper SLAs. </a:t>
            </a:r>
          </a:p>
          <a:p>
            <a:r>
              <a:rPr lang="en-US" sz="2600" dirty="0" smtClean="0">
                <a:latin typeface="Times New Roman" pitchFamily="18" charset="0"/>
                <a:cs typeface="Times New Roman" pitchFamily="18" charset="0"/>
              </a:rPr>
              <a:t>Basic entities of crypto-cloud have the responsibility of maintaining the SLAs. </a:t>
            </a:r>
          </a:p>
          <a:p>
            <a:r>
              <a:rPr lang="en-US" sz="2600" dirty="0" smtClean="0">
                <a:latin typeface="Times New Roman" pitchFamily="18" charset="0"/>
                <a:cs typeface="Times New Roman" pitchFamily="18" charset="0"/>
              </a:rPr>
              <a:t>Resource provisioning at any time depends on the bandwidth required, CPU, memory and key management amongst others. </a:t>
            </a:r>
          </a:p>
          <a:p>
            <a:r>
              <a:rPr lang="en-US" sz="2600" dirty="0" smtClean="0">
                <a:latin typeface="Times New Roman" pitchFamily="18" charset="0"/>
                <a:cs typeface="Times New Roman" pitchFamily="18" charset="0"/>
              </a:rPr>
              <a:t>Different levels of SLA's exist and they are customer-based, service-based and multi-level SLA. </a:t>
            </a:r>
          </a:p>
          <a:p>
            <a:r>
              <a:rPr lang="en-US" sz="2600" dirty="0" smtClean="0">
                <a:latin typeface="Times New Roman" pitchFamily="18" charset="0"/>
                <a:cs typeface="Times New Roman" pitchFamily="18" charset="0"/>
              </a:rPr>
              <a:t>There should not be any over/underestimation in the provision of the required resources.</a:t>
            </a:r>
          </a:p>
          <a:p>
            <a:r>
              <a:rPr lang="en-US" sz="2600" dirty="0" smtClean="0">
                <a:latin typeface="Times New Roman" pitchFamily="18" charset="0"/>
                <a:cs typeface="Times New Roman" pitchFamily="18" charset="0"/>
              </a:rPr>
              <a:t>The inclusion of security metrics in SLA is necessary for mitigating risks and for effective transfer of responsibility between parties.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2229" y="534574"/>
            <a:ext cx="11684000" cy="5642391"/>
          </a:xfrm>
        </p:spPr>
        <p:txBody>
          <a:bodyPr>
            <a:normAutofit/>
          </a:bodyPr>
          <a:lstStyle/>
          <a:p>
            <a:pPr algn="just"/>
            <a:r>
              <a:rPr lang="en-US" sz="2600" dirty="0" smtClean="0">
                <a:latin typeface="Times New Roman" pitchFamily="18" charset="0"/>
                <a:cs typeface="Times New Roman" pitchFamily="18" charset="0"/>
              </a:rPr>
              <a:t>There is no unique standard for SLA that applies to all security management needs. </a:t>
            </a:r>
          </a:p>
          <a:p>
            <a:pPr algn="just"/>
            <a:r>
              <a:rPr lang="en-US" sz="2600" dirty="0" smtClean="0">
                <a:latin typeface="Times New Roman" pitchFamily="18" charset="0"/>
                <a:cs typeface="Times New Roman" pitchFamily="18" charset="0"/>
              </a:rPr>
              <a:t>But some standards like European Commission SPECS(Secure Provisioning of Cloud Services) and ENISA(European Network and Information Security Agency) provide security through the maintenance of SLAs. </a:t>
            </a:r>
          </a:p>
          <a:p>
            <a:pPr algn="just"/>
            <a:r>
              <a:rPr lang="en-US" sz="2600" dirty="0" smtClean="0">
                <a:latin typeface="Times New Roman" pitchFamily="18" charset="0"/>
                <a:cs typeface="Times New Roman" pitchFamily="18" charset="0"/>
              </a:rPr>
              <a:t>The use of SLA helps to get a Quality of Service (</a:t>
            </a:r>
            <a:r>
              <a:rPr lang="en-US" sz="2600" dirty="0" err="1" smtClean="0">
                <a:latin typeface="Times New Roman" pitchFamily="18" charset="0"/>
                <a:cs typeface="Times New Roman" pitchFamily="18" charset="0"/>
              </a:rPr>
              <a:t>QoS</a:t>
            </a:r>
            <a:r>
              <a:rPr lang="en-US" sz="2600" dirty="0" smtClean="0">
                <a:latin typeface="Times New Roman" pitchFamily="18" charset="0"/>
                <a:cs typeface="Times New Roman" pitchFamily="18" charset="0"/>
              </a:rPr>
              <a:t>) </a:t>
            </a:r>
            <a:r>
              <a:rPr lang="en-US" sz="2600" dirty="0" err="1" smtClean="0">
                <a:latin typeface="Times New Roman" pitchFamily="18" charset="0"/>
                <a:cs typeface="Times New Roman" pitchFamily="18" charset="0"/>
              </a:rPr>
              <a:t>upto</a:t>
            </a:r>
            <a:r>
              <a:rPr lang="en-US" sz="2600" dirty="0" smtClean="0">
                <a:latin typeface="Times New Roman" pitchFamily="18" charset="0"/>
                <a:cs typeface="Times New Roman" pitchFamily="18" charset="0"/>
              </a:rPr>
              <a:t> an acceptable level. </a:t>
            </a:r>
          </a:p>
          <a:p>
            <a:pPr algn="just"/>
            <a:r>
              <a:rPr lang="en-US" sz="2600" dirty="0" smtClean="0">
                <a:latin typeface="Times New Roman" pitchFamily="18" charset="0"/>
                <a:cs typeface="Times New Roman" pitchFamily="18" charset="0"/>
              </a:rPr>
              <a:t>SLA includes contract definition, negotiation, monitoring and enforcement. </a:t>
            </a:r>
          </a:p>
          <a:p>
            <a:pPr algn="just"/>
            <a:r>
              <a:rPr lang="en-US" sz="2600" dirty="0" smtClean="0">
                <a:latin typeface="Times New Roman" pitchFamily="18" charset="0"/>
                <a:cs typeface="Times New Roman" pitchFamily="18" charset="0"/>
              </a:rPr>
              <a:t>Contract definition and negotiation, identifies the benefits and responsibilities of each party. </a:t>
            </a:r>
          </a:p>
          <a:p>
            <a:pPr algn="just"/>
            <a:r>
              <a:rPr lang="en-US" sz="2600" dirty="0" smtClean="0">
                <a:latin typeface="Times New Roman" pitchFamily="18" charset="0"/>
                <a:cs typeface="Times New Roman" pitchFamily="18" charset="0"/>
              </a:rPr>
              <a:t>Monitoring and enforcement build a trust between the consumer and the provider.</a:t>
            </a:r>
            <a:endParaRPr lang="en-US" sz="2600" dirty="0">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pPr algn="ctr"/>
            <a:r>
              <a:rPr lang="en-US" dirty="0" smtClean="0">
                <a:solidFill>
                  <a:schemeClr val="tx1"/>
                </a:solidFill>
                <a:latin typeface="Calibri" panose="020F0502020204030204" pitchFamily="34" charset="0"/>
              </a:rPr>
              <a:t>Tools used in Cloud Security</a:t>
            </a:r>
            <a:endParaRPr lang="en-US" dirty="0">
              <a:solidFill>
                <a:schemeClr val="tx1"/>
              </a:solidFill>
              <a:latin typeface="Calibri" panose="020F0502020204030204" pitchFamily="34" charset="0"/>
            </a:endParaRPr>
          </a:p>
        </p:txBody>
      </p:sp>
      <p:sp>
        <p:nvSpPr>
          <p:cNvPr id="3" name="Content Placeholder 2"/>
          <p:cNvSpPr>
            <a:spLocks noGrp="1"/>
          </p:cNvSpPr>
          <p:nvPr>
            <p:ph idx="1"/>
          </p:nvPr>
        </p:nvSpPr>
        <p:spPr>
          <a:xfrm>
            <a:off x="83127" y="1553029"/>
            <a:ext cx="11833103" cy="4623934"/>
          </a:xfrm>
        </p:spPr>
        <p:txBody>
          <a:bodyPr>
            <a:noAutofit/>
          </a:bodyPr>
          <a:lstStyle/>
          <a:p>
            <a:pPr>
              <a:buFont typeface="Wingdings" panose="05000000000000000000" pitchFamily="2" charset="2"/>
              <a:buChar char="Ø"/>
            </a:pPr>
            <a:r>
              <a:rPr lang="en-US" dirty="0" smtClean="0">
                <a:latin typeface="+mn-lt"/>
              </a:rPr>
              <a:t>Some of the tools used in cloud security are: </a:t>
            </a:r>
          </a:p>
          <a:p>
            <a:r>
              <a:rPr lang="en-US" dirty="0" err="1">
                <a:latin typeface="+mn-lt"/>
              </a:rPr>
              <a:t>Qualys</a:t>
            </a:r>
            <a:endParaRPr lang="en-US" dirty="0">
              <a:latin typeface="+mn-lt"/>
            </a:endParaRPr>
          </a:p>
          <a:p>
            <a:r>
              <a:rPr lang="en-US" dirty="0">
                <a:latin typeface="+mn-lt"/>
              </a:rPr>
              <a:t>White Hat security</a:t>
            </a:r>
          </a:p>
          <a:p>
            <a:r>
              <a:rPr lang="en-US" dirty="0" err="1">
                <a:latin typeface="+mn-lt"/>
              </a:rPr>
              <a:t>Okta</a:t>
            </a:r>
            <a:endParaRPr lang="en-US" dirty="0">
              <a:latin typeface="+mn-lt"/>
            </a:endParaRPr>
          </a:p>
          <a:p>
            <a:r>
              <a:rPr lang="en-US" dirty="0" err="1">
                <a:latin typeface="+mn-lt"/>
              </a:rPr>
              <a:t>Proofpoint</a:t>
            </a:r>
            <a:endParaRPr lang="en-US" dirty="0">
              <a:latin typeface="+mn-lt"/>
            </a:endParaRPr>
          </a:p>
          <a:p>
            <a:r>
              <a:rPr lang="en-US" dirty="0" err="1">
                <a:latin typeface="+mn-lt"/>
              </a:rPr>
              <a:t>Zscaler</a:t>
            </a:r>
            <a:endParaRPr lang="en-US" dirty="0">
              <a:latin typeface="+mn-lt"/>
            </a:endParaRPr>
          </a:p>
          <a:p>
            <a:r>
              <a:rPr lang="en-US" dirty="0" err="1">
                <a:latin typeface="+mn-lt"/>
              </a:rPr>
              <a:t>DocTrackr</a:t>
            </a:r>
            <a:endParaRPr lang="en-US" dirty="0">
              <a:latin typeface="+mn-lt"/>
            </a:endParaRPr>
          </a:p>
          <a:p>
            <a:r>
              <a:rPr lang="en-US" dirty="0" err="1">
                <a:latin typeface="+mn-lt"/>
              </a:rPr>
              <a:t>Vaultive</a:t>
            </a:r>
            <a:endParaRPr lang="en-US" dirty="0">
              <a:latin typeface="+mn-lt"/>
            </a:endParaRPr>
          </a:p>
        </p:txBody>
      </p:sp>
    </p:spTree>
    <p:extLst>
      <p:ext uri="{BB962C8B-B14F-4D97-AF65-F5344CB8AC3E}">
        <p14:creationId xmlns="" xmlns:p14="http://schemas.microsoft.com/office/powerpoint/2010/main" val="2938077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29" y="365126"/>
            <a:ext cx="11684000" cy="872832"/>
          </a:xfrm>
        </p:spPr>
        <p:txBody>
          <a:bodyPr/>
          <a:lstStyle/>
          <a:p>
            <a:pPr algn="ctr"/>
            <a:r>
              <a:rPr lang="en-US" dirty="0" smtClean="0">
                <a:solidFill>
                  <a:schemeClr val="tx1"/>
                </a:solidFill>
              </a:rPr>
              <a:t>Introduction</a:t>
            </a:r>
            <a:endParaRPr lang="en-US" dirty="0">
              <a:solidFill>
                <a:schemeClr val="tx1"/>
              </a:solidFill>
            </a:endParaRPr>
          </a:p>
        </p:txBody>
      </p:sp>
      <p:sp>
        <p:nvSpPr>
          <p:cNvPr id="3" name="Content Placeholder 2"/>
          <p:cNvSpPr>
            <a:spLocks noGrp="1"/>
          </p:cNvSpPr>
          <p:nvPr>
            <p:ph idx="1"/>
          </p:nvPr>
        </p:nvSpPr>
        <p:spPr/>
        <p:txBody>
          <a:bodyPr/>
          <a:lstStyle/>
          <a:p>
            <a:pPr algn="just"/>
            <a:r>
              <a:rPr lang="en-US" dirty="0" smtClean="0">
                <a:solidFill>
                  <a:schemeClr val="tx1"/>
                </a:solidFill>
                <a:latin typeface="Times New Roman" pitchFamily="18" charset="0"/>
                <a:cs typeface="Times New Roman" pitchFamily="18" charset="0"/>
              </a:rPr>
              <a:t>Cloud computing offers several benefits to users and organizations, in terms of capital expenditure and savings in operational expenditure.</a:t>
            </a:r>
          </a:p>
          <a:p>
            <a:pPr algn="just"/>
            <a:endParaRPr lang="en-US" dirty="0" smtClean="0">
              <a:solidFill>
                <a:schemeClr val="tx1"/>
              </a:solidFill>
              <a:latin typeface="Times New Roman" pitchFamily="18" charset="0"/>
              <a:cs typeface="Times New Roman" pitchFamily="18" charset="0"/>
            </a:endParaRPr>
          </a:p>
          <a:p>
            <a:pPr algn="just"/>
            <a:r>
              <a:rPr lang="en-US" dirty="0" smtClean="0">
                <a:solidFill>
                  <a:schemeClr val="tx1"/>
                </a:solidFill>
                <a:latin typeface="Times New Roman" pitchFamily="18" charset="0"/>
                <a:cs typeface="Times New Roman" pitchFamily="18" charset="0"/>
              </a:rPr>
              <a:t>Despite the existence of such benefits, there are some obstacles that place restrictions on the usage of cloud computing.</a:t>
            </a:r>
          </a:p>
          <a:p>
            <a:pPr algn="just"/>
            <a:endParaRPr lang="en-US" dirty="0" smtClean="0">
              <a:solidFill>
                <a:schemeClr val="tx1"/>
              </a:solidFill>
              <a:latin typeface="Times New Roman" pitchFamily="18" charset="0"/>
              <a:cs typeface="Times New Roman" pitchFamily="18" charset="0"/>
            </a:endParaRPr>
          </a:p>
          <a:p>
            <a:pPr algn="just"/>
            <a:r>
              <a:rPr lang="en-US" dirty="0" smtClean="0">
                <a:solidFill>
                  <a:schemeClr val="tx1"/>
                </a:solidFill>
                <a:latin typeface="Times New Roman" pitchFamily="18" charset="0"/>
                <a:cs typeface="Times New Roman" pitchFamily="18" charset="0"/>
              </a:rPr>
              <a:t> Security is a major issue that is always considered. The lack of this vital feature results in the negative impact of the computing archetype thus resulting in personal, ethical, and financial harm.</a:t>
            </a:r>
            <a:endParaRPr lang="en-US"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pPr algn="ctr"/>
            <a:r>
              <a:rPr lang="en-US" dirty="0" smtClean="0">
                <a:solidFill>
                  <a:schemeClr val="tx1"/>
                </a:solidFill>
                <a:latin typeface="Calibri" panose="020F0502020204030204" pitchFamily="34" charset="0"/>
              </a:rPr>
              <a:t>Cloud Security Design Principles  </a:t>
            </a:r>
            <a:endParaRPr lang="en-US" dirty="0">
              <a:solidFill>
                <a:schemeClr val="tx1"/>
              </a:solidFill>
              <a:latin typeface="Calibri" panose="020F0502020204030204" pitchFamily="34" charset="0"/>
            </a:endParaRPr>
          </a:p>
        </p:txBody>
      </p:sp>
      <p:sp>
        <p:nvSpPr>
          <p:cNvPr id="3" name="Content Placeholder 2"/>
          <p:cNvSpPr>
            <a:spLocks noGrp="1"/>
          </p:cNvSpPr>
          <p:nvPr>
            <p:ph idx="1"/>
          </p:nvPr>
        </p:nvSpPr>
        <p:spPr>
          <a:xfrm>
            <a:off x="83127" y="1553029"/>
            <a:ext cx="11833103" cy="4623934"/>
          </a:xfrm>
        </p:spPr>
        <p:txBody>
          <a:bodyPr>
            <a:noAutofit/>
          </a:bodyPr>
          <a:lstStyle/>
          <a:p>
            <a:pPr>
              <a:buNone/>
            </a:pPr>
            <a:r>
              <a:rPr lang="en-US" dirty="0" smtClean="0">
                <a:latin typeface="+mn-lt"/>
              </a:rPr>
              <a:t>The </a:t>
            </a:r>
            <a:r>
              <a:rPr lang="en-US" dirty="0">
                <a:latin typeface="+mn-lt"/>
              </a:rPr>
              <a:t>major security design </a:t>
            </a:r>
            <a:r>
              <a:rPr lang="en-US" dirty="0" smtClean="0">
                <a:latin typeface="+mn-lt"/>
              </a:rPr>
              <a:t>principles of Cloud computing are:</a:t>
            </a:r>
          </a:p>
          <a:p>
            <a:r>
              <a:rPr lang="en-US" dirty="0">
                <a:latin typeface="+mn-lt"/>
              </a:rPr>
              <a:t>Least </a:t>
            </a:r>
            <a:r>
              <a:rPr lang="en-US" dirty="0" smtClean="0">
                <a:latin typeface="+mn-lt"/>
              </a:rPr>
              <a:t>Privilege</a:t>
            </a:r>
          </a:p>
          <a:p>
            <a:r>
              <a:rPr lang="en-US" dirty="0">
                <a:latin typeface="+mn-lt"/>
              </a:rPr>
              <a:t>Separation of </a:t>
            </a:r>
            <a:r>
              <a:rPr lang="en-US" dirty="0" smtClean="0">
                <a:latin typeface="+mn-lt"/>
              </a:rPr>
              <a:t>Duties</a:t>
            </a:r>
          </a:p>
          <a:p>
            <a:r>
              <a:rPr lang="en-US" dirty="0" err="1">
                <a:latin typeface="+mn-lt"/>
              </a:rPr>
              <a:t>Defence</a:t>
            </a:r>
            <a:r>
              <a:rPr lang="en-US" dirty="0">
                <a:latin typeface="+mn-lt"/>
              </a:rPr>
              <a:t> in </a:t>
            </a:r>
            <a:r>
              <a:rPr lang="en-US" dirty="0" smtClean="0">
                <a:latin typeface="+mn-lt"/>
              </a:rPr>
              <a:t>Depth</a:t>
            </a:r>
          </a:p>
          <a:p>
            <a:r>
              <a:rPr lang="en-US" dirty="0" err="1">
                <a:latin typeface="+mn-lt"/>
              </a:rPr>
              <a:t>Defence</a:t>
            </a:r>
            <a:r>
              <a:rPr lang="en-US" dirty="0">
                <a:latin typeface="+mn-lt"/>
              </a:rPr>
              <a:t> in Multiple </a:t>
            </a:r>
            <a:r>
              <a:rPr lang="en-US" dirty="0" smtClean="0">
                <a:latin typeface="+mn-lt"/>
              </a:rPr>
              <a:t>Places</a:t>
            </a:r>
          </a:p>
          <a:p>
            <a:r>
              <a:rPr lang="en-US" dirty="0">
                <a:latin typeface="+mn-lt"/>
              </a:rPr>
              <a:t>Layered </a:t>
            </a:r>
            <a:r>
              <a:rPr lang="en-US" dirty="0" err="1" smtClean="0">
                <a:latin typeface="+mn-lt"/>
              </a:rPr>
              <a:t>Defences</a:t>
            </a:r>
            <a:endParaRPr lang="en-US" dirty="0" smtClean="0">
              <a:latin typeface="+mn-lt"/>
            </a:endParaRPr>
          </a:p>
          <a:p>
            <a:r>
              <a:rPr lang="en-US" dirty="0">
                <a:latin typeface="+mn-lt"/>
              </a:rPr>
              <a:t>Security Robustness</a:t>
            </a:r>
          </a:p>
          <a:p>
            <a:r>
              <a:rPr lang="en-US" dirty="0">
                <a:latin typeface="+mn-lt"/>
              </a:rPr>
              <a:t>Deploy KMI/PKI</a:t>
            </a:r>
          </a:p>
        </p:txBody>
      </p:sp>
      <p:sp>
        <p:nvSpPr>
          <p:cNvPr id="5" name="Content Placeholder 2"/>
          <p:cNvSpPr txBox="1">
            <a:spLocks/>
          </p:cNvSpPr>
          <p:nvPr/>
        </p:nvSpPr>
        <p:spPr>
          <a:xfrm>
            <a:off x="6422571" y="2092696"/>
            <a:ext cx="4538355" cy="46239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n-lt"/>
              </a:rPr>
              <a:t>Deploy Intrusion Detection Systems</a:t>
            </a:r>
          </a:p>
          <a:p>
            <a:r>
              <a:rPr lang="en-US" dirty="0">
                <a:latin typeface="+mn-lt"/>
              </a:rPr>
              <a:t>Fail-safe</a:t>
            </a:r>
          </a:p>
          <a:p>
            <a:r>
              <a:rPr lang="en-US" dirty="0">
                <a:latin typeface="+mn-lt"/>
              </a:rPr>
              <a:t>Economy of Mechanism</a:t>
            </a:r>
          </a:p>
          <a:p>
            <a:r>
              <a:rPr lang="en-US" dirty="0">
                <a:latin typeface="+mn-lt"/>
              </a:rPr>
              <a:t>Complete Mediation</a:t>
            </a:r>
          </a:p>
          <a:p>
            <a:r>
              <a:rPr lang="en-US" dirty="0">
                <a:latin typeface="+mn-lt"/>
              </a:rPr>
              <a:t>Leveraging Existing Components</a:t>
            </a:r>
          </a:p>
          <a:p>
            <a:pPr>
              <a:buFont typeface="Wingdings" panose="05000000000000000000" pitchFamily="2" charset="2"/>
              <a:buChar char="Ø"/>
            </a:pPr>
            <a:endParaRPr lang="en-US" dirty="0">
              <a:latin typeface="+mn-lt"/>
            </a:endParaRPr>
          </a:p>
        </p:txBody>
      </p:sp>
    </p:spTree>
    <p:extLst>
      <p:ext uri="{BB962C8B-B14F-4D97-AF65-F5344CB8AC3E}">
        <p14:creationId xmlns="" xmlns:p14="http://schemas.microsoft.com/office/powerpoint/2010/main" val="5162733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pPr algn="ctr"/>
            <a:r>
              <a:rPr lang="en-US" dirty="0" smtClean="0">
                <a:solidFill>
                  <a:schemeClr val="tx1"/>
                </a:solidFill>
                <a:latin typeface="+mn-lt"/>
              </a:rPr>
              <a:t>Legal Matters in Cloud Computing</a:t>
            </a:r>
            <a:endParaRPr lang="en-US" dirty="0">
              <a:solidFill>
                <a:schemeClr val="tx1"/>
              </a:solidFill>
              <a:latin typeface="+mn-lt"/>
            </a:endParaRPr>
          </a:p>
        </p:txBody>
      </p:sp>
      <p:sp>
        <p:nvSpPr>
          <p:cNvPr id="3" name="Content Placeholder 2"/>
          <p:cNvSpPr>
            <a:spLocks noGrp="1"/>
          </p:cNvSpPr>
          <p:nvPr>
            <p:ph idx="1"/>
          </p:nvPr>
        </p:nvSpPr>
        <p:spPr>
          <a:xfrm>
            <a:off x="83127" y="1553029"/>
            <a:ext cx="11833103" cy="4623934"/>
          </a:xfrm>
        </p:spPr>
        <p:txBody>
          <a:bodyPr>
            <a:noAutofit/>
          </a:bodyPr>
          <a:lstStyle/>
          <a:p>
            <a:pPr>
              <a:buFont typeface="Wingdings" panose="05000000000000000000" pitchFamily="2" charset="2"/>
              <a:buChar char="Ø"/>
            </a:pPr>
            <a:endParaRPr lang="en-US" dirty="0" smtClean="0">
              <a:latin typeface="+mn-lt"/>
            </a:endParaRPr>
          </a:p>
          <a:p>
            <a:pPr>
              <a:buFont typeface="Wingdings" panose="05000000000000000000" pitchFamily="2" charset="2"/>
              <a:buChar char="Ø"/>
            </a:pPr>
            <a:r>
              <a:rPr lang="en-US" dirty="0" smtClean="0">
                <a:latin typeface="+mn-lt"/>
              </a:rPr>
              <a:t>A </a:t>
            </a:r>
            <a:r>
              <a:rPr lang="en-US" dirty="0">
                <a:latin typeface="+mn-lt"/>
              </a:rPr>
              <a:t>data center may face the interruption or damage from terrorist attacks, earthquakes, fires, </a:t>
            </a:r>
            <a:r>
              <a:rPr lang="en-US" dirty="0" smtClean="0">
                <a:latin typeface="+mn-lt"/>
              </a:rPr>
              <a:t>floods, computer </a:t>
            </a:r>
            <a:r>
              <a:rPr lang="en-US" dirty="0">
                <a:latin typeface="+mn-lt"/>
              </a:rPr>
              <a:t>viruses, telecommunication failures, power loss, computer denial of service attacks, and </a:t>
            </a:r>
            <a:r>
              <a:rPr lang="en-US" dirty="0" smtClean="0">
                <a:latin typeface="+mn-lt"/>
              </a:rPr>
              <a:t>other efforts </a:t>
            </a:r>
            <a:r>
              <a:rPr lang="en-US" dirty="0">
                <a:latin typeface="+mn-lt"/>
              </a:rPr>
              <a:t>to damage systems</a:t>
            </a:r>
            <a:r>
              <a:rPr lang="en-US" dirty="0" smtClean="0">
                <a:latin typeface="+mn-lt"/>
              </a:rPr>
              <a:t>. </a:t>
            </a:r>
            <a:r>
              <a:rPr lang="en-US" dirty="0">
                <a:latin typeface="+mn-lt"/>
              </a:rPr>
              <a:t>The provider must have redundant servers and remote back-ups of data </a:t>
            </a:r>
            <a:r>
              <a:rPr lang="en-US" dirty="0" smtClean="0">
                <a:latin typeface="+mn-lt"/>
              </a:rPr>
              <a:t>for ensuring </a:t>
            </a:r>
            <a:r>
              <a:rPr lang="en-US" dirty="0">
                <a:latin typeface="+mn-lt"/>
              </a:rPr>
              <a:t>the continuity of service in such cases</a:t>
            </a:r>
            <a:r>
              <a:rPr lang="en-US" dirty="0" smtClean="0">
                <a:latin typeface="+mn-lt"/>
              </a:rPr>
              <a:t>.</a:t>
            </a:r>
          </a:p>
          <a:p>
            <a:pPr>
              <a:buFont typeface="Wingdings" panose="05000000000000000000" pitchFamily="2" charset="2"/>
              <a:buChar char="Ø"/>
            </a:pPr>
            <a:r>
              <a:rPr lang="en-US" dirty="0">
                <a:latin typeface="+mn-lt"/>
              </a:rPr>
              <a:t>In case services are disturbed or data is lost, the </a:t>
            </a:r>
            <a:r>
              <a:rPr lang="en-US" dirty="0" smtClean="0">
                <a:latin typeface="+mn-lt"/>
              </a:rPr>
              <a:t>service provider </a:t>
            </a:r>
            <a:r>
              <a:rPr lang="en-US" dirty="0">
                <a:latin typeface="+mn-lt"/>
              </a:rPr>
              <a:t>must afford the expenses and costs incurred by the consumer</a:t>
            </a:r>
            <a:r>
              <a:rPr lang="en-US" dirty="0" smtClean="0">
                <a:latin typeface="+mn-lt"/>
              </a:rPr>
              <a:t>.</a:t>
            </a:r>
          </a:p>
          <a:p>
            <a:pPr>
              <a:buFont typeface="Wingdings" panose="05000000000000000000" pitchFamily="2" charset="2"/>
              <a:buChar char="Ø"/>
            </a:pPr>
            <a:r>
              <a:rPr lang="en-US" dirty="0">
                <a:latin typeface="+mn-lt"/>
              </a:rPr>
              <a:t>Various nations have privacy laws that confine the personal information transfer outside their borders</a:t>
            </a:r>
            <a:r>
              <a:rPr lang="en-US" dirty="0" smtClean="0">
                <a:latin typeface="+mn-lt"/>
              </a:rPr>
              <a:t>.</a:t>
            </a:r>
          </a:p>
          <a:p>
            <a:endParaRPr lang="en-US" dirty="0">
              <a:latin typeface="+mn-lt"/>
            </a:endParaRPr>
          </a:p>
        </p:txBody>
      </p:sp>
    </p:spTree>
    <p:extLst>
      <p:ext uri="{BB962C8B-B14F-4D97-AF65-F5344CB8AC3E}">
        <p14:creationId xmlns="" xmlns:p14="http://schemas.microsoft.com/office/powerpoint/2010/main" val="32883274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pPr algn="ctr"/>
            <a:r>
              <a:rPr lang="en-US" dirty="0" smtClean="0">
                <a:solidFill>
                  <a:schemeClr val="tx1"/>
                </a:solidFill>
                <a:latin typeface="+mn-lt"/>
              </a:rPr>
              <a:t>Legal Matters in Cloud Computing</a:t>
            </a:r>
            <a:endParaRPr lang="en-US" dirty="0">
              <a:solidFill>
                <a:schemeClr val="tx1"/>
              </a:solidFill>
              <a:latin typeface="+mn-lt"/>
            </a:endParaRPr>
          </a:p>
        </p:txBody>
      </p:sp>
      <p:sp>
        <p:nvSpPr>
          <p:cNvPr id="3" name="Content Placeholder 2"/>
          <p:cNvSpPr>
            <a:spLocks noGrp="1"/>
          </p:cNvSpPr>
          <p:nvPr>
            <p:ph idx="1"/>
          </p:nvPr>
        </p:nvSpPr>
        <p:spPr>
          <a:xfrm>
            <a:off x="83127" y="1553029"/>
            <a:ext cx="11833103" cy="4623934"/>
          </a:xfrm>
        </p:spPr>
        <p:txBody>
          <a:bodyPr>
            <a:noAutofit/>
          </a:bodyPr>
          <a:lstStyle/>
          <a:p>
            <a:pPr>
              <a:buFont typeface="Wingdings" panose="05000000000000000000" pitchFamily="2" charset="2"/>
              <a:buChar char="Ø"/>
            </a:pPr>
            <a:endParaRPr lang="en-US" dirty="0" smtClean="0">
              <a:latin typeface="+mn-lt"/>
            </a:endParaRPr>
          </a:p>
          <a:p>
            <a:pPr>
              <a:buFont typeface="Wingdings" panose="05000000000000000000" pitchFamily="2" charset="2"/>
              <a:buChar char="Ø"/>
            </a:pPr>
            <a:r>
              <a:rPr lang="en-US" dirty="0" smtClean="0">
                <a:latin typeface="+mn-lt"/>
              </a:rPr>
              <a:t>If </a:t>
            </a:r>
            <a:r>
              <a:rPr lang="en-US" dirty="0">
                <a:latin typeface="+mn-lt"/>
              </a:rPr>
              <a:t>personal information from one jurisdiction is processed or stored on a server in other location, the consumer will be required to abide with the legal regulations in the nation from where the data is transferred.</a:t>
            </a:r>
          </a:p>
          <a:p>
            <a:pPr>
              <a:buFont typeface="Wingdings" panose="05000000000000000000" pitchFamily="2" charset="2"/>
              <a:buChar char="Ø"/>
            </a:pPr>
            <a:r>
              <a:rPr lang="en-US" dirty="0" smtClean="0">
                <a:latin typeface="+mn-lt"/>
              </a:rPr>
              <a:t>In </a:t>
            </a:r>
            <a:r>
              <a:rPr lang="en-US" dirty="0">
                <a:latin typeface="+mn-lt"/>
              </a:rPr>
              <a:t>case of any disagreement by </a:t>
            </a:r>
            <a:r>
              <a:rPr lang="en-US" dirty="0" smtClean="0">
                <a:latin typeface="+mn-lt"/>
              </a:rPr>
              <a:t>the service </a:t>
            </a:r>
            <a:r>
              <a:rPr lang="en-US" dirty="0">
                <a:latin typeface="+mn-lt"/>
              </a:rPr>
              <a:t>provider, the customer should at least make sure that the contract has a proper optional </a:t>
            </a:r>
            <a:r>
              <a:rPr lang="en-US" dirty="0" smtClean="0">
                <a:latin typeface="+mn-lt"/>
              </a:rPr>
              <a:t>dispute resolution </a:t>
            </a:r>
            <a:r>
              <a:rPr lang="en-US" dirty="0">
                <a:latin typeface="+mn-lt"/>
              </a:rPr>
              <a:t>mechanism such as mediation or arbitration, for minimizing the risk of being drawn </a:t>
            </a:r>
            <a:r>
              <a:rPr lang="en-US" dirty="0" smtClean="0">
                <a:latin typeface="+mn-lt"/>
              </a:rPr>
              <a:t>into expensive </a:t>
            </a:r>
            <a:r>
              <a:rPr lang="en-US" dirty="0">
                <a:latin typeface="+mn-lt"/>
              </a:rPr>
              <a:t>litigation in a foreign nation.</a:t>
            </a:r>
          </a:p>
        </p:txBody>
      </p:sp>
    </p:spTree>
    <p:extLst>
      <p:ext uri="{BB962C8B-B14F-4D97-AF65-F5344CB8AC3E}">
        <p14:creationId xmlns="" xmlns:p14="http://schemas.microsoft.com/office/powerpoint/2010/main" val="14323623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8479" y="3179579"/>
            <a:ext cx="11684000" cy="1071789"/>
          </a:xfrm>
          <a:solidFill>
            <a:schemeClr val="bg1"/>
          </a:solidFill>
        </p:spPr>
        <p:txBody>
          <a:bodyPr>
            <a:normAutofit/>
          </a:bodyPr>
          <a:lstStyle/>
          <a:p>
            <a:pPr algn="ctr"/>
            <a:r>
              <a:rPr lang="en-US" dirty="0" smtClean="0">
                <a:solidFill>
                  <a:schemeClr val="tx1"/>
                </a:solidFill>
                <a:latin typeface="Calibri" panose="020F0502020204030204" pitchFamily="34" charset="0"/>
              </a:rPr>
              <a:t>Thank You!</a:t>
            </a:r>
            <a:endParaRPr lang="en-US" dirty="0">
              <a:solidFill>
                <a:schemeClr val="tx1"/>
              </a:solidFill>
              <a:latin typeface="Calibri" panose="020F0502020204030204" pitchFamily="34" charset="0"/>
            </a:endParaRPr>
          </a:p>
        </p:txBody>
      </p:sp>
    </p:spTree>
    <p:extLst>
      <p:ext uri="{BB962C8B-B14F-4D97-AF65-F5344CB8AC3E}">
        <p14:creationId xmlns="" xmlns:p14="http://schemas.microsoft.com/office/powerpoint/2010/main" val="12287526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0506" y="829994"/>
            <a:ext cx="11127545" cy="4276578"/>
          </a:xfrm>
        </p:spPr>
        <p:txBody>
          <a:bodyPr>
            <a:normAutofit/>
          </a:bodyPr>
          <a:lstStyle/>
          <a:p>
            <a:r>
              <a:rPr lang="en-US" b="1" dirty="0" smtClean="0">
                <a:solidFill>
                  <a:schemeClr val="tx1"/>
                </a:solidFill>
                <a:latin typeface="Times New Roman" pitchFamily="18" charset="0"/>
                <a:cs typeface="Times New Roman" pitchFamily="18" charset="0"/>
              </a:rPr>
              <a:t>Advanced Technologies in Cloud Computing</a:t>
            </a:r>
          </a:p>
          <a:p>
            <a:r>
              <a:rPr lang="en-US" sz="3200" b="1" dirty="0" smtClean="0">
                <a:solidFill>
                  <a:srgbClr val="C00000"/>
                </a:solidFill>
                <a:latin typeface="Times New Roman" pitchFamily="18" charset="0"/>
                <a:cs typeface="Times New Roman" pitchFamily="18" charset="0"/>
              </a:rPr>
              <a:t>Internet of Things (</a:t>
            </a:r>
            <a:r>
              <a:rPr lang="en-US" sz="3200" b="1" dirty="0" err="1" smtClean="0">
                <a:solidFill>
                  <a:srgbClr val="C00000"/>
                </a:solidFill>
                <a:latin typeface="Times New Roman" pitchFamily="18" charset="0"/>
                <a:cs typeface="Times New Roman" pitchFamily="18" charset="0"/>
              </a:rPr>
              <a:t>IoT</a:t>
            </a:r>
            <a:r>
              <a:rPr lang="en-US" sz="3200" b="1" dirty="0" smtClean="0">
                <a:solidFill>
                  <a:srgbClr val="C00000"/>
                </a:solidFill>
                <a:latin typeface="Times New Roman" pitchFamily="18" charset="0"/>
                <a:cs typeface="Times New Roman" pitchFamily="18" charset="0"/>
              </a:rPr>
              <a:t>)</a:t>
            </a:r>
          </a:p>
          <a:p>
            <a:r>
              <a:rPr lang="en-US" sz="3200" b="1" dirty="0" smtClean="0">
                <a:solidFill>
                  <a:srgbClr val="C00000"/>
                </a:solidFill>
                <a:latin typeface="Times New Roman" pitchFamily="18" charset="0"/>
                <a:cs typeface="Times New Roman" pitchFamily="18" charset="0"/>
              </a:rPr>
              <a:t>Cloud of Things (</a:t>
            </a:r>
            <a:r>
              <a:rPr lang="en-US" sz="3200" b="1" dirty="0" err="1" smtClean="0">
                <a:solidFill>
                  <a:srgbClr val="C00000"/>
                </a:solidFill>
                <a:latin typeface="Times New Roman" pitchFamily="18" charset="0"/>
                <a:cs typeface="Times New Roman" pitchFamily="18" charset="0"/>
              </a:rPr>
              <a:t>CoT</a:t>
            </a:r>
            <a:r>
              <a:rPr lang="en-US" sz="3200" b="1" dirty="0" smtClean="0">
                <a:solidFill>
                  <a:srgbClr val="C00000"/>
                </a:solidFill>
                <a:latin typeface="Times New Roman" pitchFamily="18" charset="0"/>
                <a:cs typeface="Times New Roman" pitchFamily="18" charset="0"/>
              </a:rPr>
              <a:t>)</a:t>
            </a:r>
          </a:p>
          <a:p>
            <a:r>
              <a:rPr lang="en-US" sz="3200" b="1" dirty="0" smtClean="0">
                <a:solidFill>
                  <a:srgbClr val="C00000"/>
                </a:solidFill>
                <a:latin typeface="Times New Roman" pitchFamily="18" charset="0"/>
                <a:cs typeface="Times New Roman" pitchFamily="18" charset="0"/>
              </a:rPr>
              <a:t>Fog/Edge </a:t>
            </a:r>
            <a:r>
              <a:rPr lang="en-US" sz="3200" b="1" dirty="0" err="1" smtClean="0">
                <a:solidFill>
                  <a:srgbClr val="C00000"/>
                </a:solidFill>
                <a:latin typeface="Times New Roman" pitchFamily="18" charset="0"/>
                <a:cs typeface="Times New Roman" pitchFamily="18" charset="0"/>
              </a:rPr>
              <a:t>Computng</a:t>
            </a:r>
            <a:endParaRPr lang="en-US" sz="3200" b="1" dirty="0" smtClean="0">
              <a:solidFill>
                <a:srgbClr val="C00000"/>
              </a:solidFill>
              <a:latin typeface="Times New Roman" pitchFamily="18" charset="0"/>
              <a:cs typeface="Times New Roman" pitchFamily="18" charset="0"/>
            </a:endParaRPr>
          </a:p>
          <a:p>
            <a:r>
              <a:rPr lang="en-US" sz="3200" b="1" dirty="0" smtClean="0">
                <a:solidFill>
                  <a:srgbClr val="C00000"/>
                </a:solidFill>
                <a:latin typeface="Times New Roman" pitchFamily="18" charset="0"/>
                <a:cs typeface="Times New Roman" pitchFamily="18" charset="0"/>
              </a:rPr>
              <a:t>Mobile Cloud Computing</a:t>
            </a:r>
          </a:p>
          <a:p>
            <a:r>
              <a:rPr lang="en-US" sz="3200" b="1" dirty="0" smtClean="0">
                <a:solidFill>
                  <a:srgbClr val="C00000"/>
                </a:solidFill>
                <a:latin typeface="Times New Roman" pitchFamily="18" charset="0"/>
                <a:cs typeface="Times New Roman" pitchFamily="18" charset="0"/>
              </a:rPr>
              <a:t>Green Computing</a:t>
            </a:r>
          </a:p>
          <a:p>
            <a:endParaRPr lang="en-US" sz="3200" b="1" dirty="0" smtClean="0">
              <a:solidFill>
                <a:srgbClr val="C00000"/>
              </a:solidFill>
              <a:latin typeface="Times New Roman" pitchFamily="18" charset="0"/>
              <a:cs typeface="Times New Roman" pitchFamily="18" charset="0"/>
            </a:endParaRPr>
          </a:p>
          <a:p>
            <a:endParaRPr lang="en-US" b="1" dirty="0">
              <a:solidFill>
                <a:schemeClr val="tx1"/>
              </a:solidFill>
              <a:latin typeface="Calibri" panose="020F0502020204030204" pitchFamily="34" charset="0"/>
            </a:endParaRPr>
          </a:p>
        </p:txBody>
      </p:sp>
    </p:spTree>
    <p:extLst>
      <p:ext uri="{BB962C8B-B14F-4D97-AF65-F5344CB8AC3E}">
        <p14:creationId xmlns="" xmlns:p14="http://schemas.microsoft.com/office/powerpoint/2010/main" val="25263155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ChangeArrowheads="1"/>
          </p:cNvSpPr>
          <p:nvPr/>
        </p:nvSpPr>
        <p:spPr bwMode="auto">
          <a:xfrm>
            <a:off x="114300" y="350843"/>
            <a:ext cx="11885442" cy="587375"/>
          </a:xfrm>
          <a:prstGeom prst="rect">
            <a:avLst/>
          </a:prstGeom>
          <a:noFill/>
          <a:ln w="9525">
            <a:noFill/>
            <a:round/>
            <a:headEnd/>
            <a:tailEnd/>
          </a:ln>
        </p:spPr>
        <p:txBody>
          <a:bodyPr wrap="square" lIns="90000" tIns="46800" rIns="90000" bIns="46800">
            <a:spAutoFit/>
          </a:bodyPr>
          <a:lstStyle/>
          <a:p>
            <a:pPr algn="ct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b="1" dirty="0">
                <a:solidFill>
                  <a:schemeClr val="tx1"/>
                </a:solidFill>
                <a:latin typeface="Times New Roman" pitchFamily="18" charset="0"/>
              </a:rPr>
              <a:t>Internet of Things (</a:t>
            </a:r>
            <a:r>
              <a:rPr lang="en-IN" sz="3200" b="1" dirty="0" err="1">
                <a:solidFill>
                  <a:schemeClr val="tx1"/>
                </a:solidFill>
                <a:latin typeface="Times New Roman" pitchFamily="18" charset="0"/>
              </a:rPr>
              <a:t>IoT</a:t>
            </a:r>
            <a:r>
              <a:rPr lang="en-IN" sz="3200" b="1" dirty="0">
                <a:solidFill>
                  <a:schemeClr val="tx1"/>
                </a:solidFill>
                <a:latin typeface="Times New Roman" pitchFamily="18" charset="0"/>
              </a:rPr>
              <a:t>)</a:t>
            </a:r>
          </a:p>
        </p:txBody>
      </p:sp>
      <p:sp>
        <p:nvSpPr>
          <p:cNvPr id="40963" name="Text Box 2"/>
          <p:cNvSpPr txBox="1">
            <a:spLocks noChangeArrowheads="1"/>
          </p:cNvSpPr>
          <p:nvPr/>
        </p:nvSpPr>
        <p:spPr bwMode="auto">
          <a:xfrm>
            <a:off x="241303" y="1174755"/>
            <a:ext cx="11690351" cy="5222875"/>
          </a:xfrm>
          <a:prstGeom prst="rect">
            <a:avLst/>
          </a:prstGeom>
          <a:noFill/>
          <a:ln w="9525">
            <a:noFill/>
            <a:round/>
            <a:headEnd/>
            <a:tailEnd/>
          </a:ln>
        </p:spPr>
        <p:txBody>
          <a:bodyPr lIns="90000" tIns="46800" rIns="90000" bIns="46800"/>
          <a:lstStyle/>
          <a:p>
            <a:pPr algn="just">
              <a:buFont typeface="Arial" charset="0"/>
              <a:buChar char="•"/>
            </a:pPr>
            <a:r>
              <a:rPr lang="en-US" sz="2000" dirty="0">
                <a:solidFill>
                  <a:schemeClr val="tx1"/>
                </a:solidFill>
                <a:latin typeface="Times New Roman" pitchFamily="18" charset="0"/>
                <a:cs typeface="Times New Roman" pitchFamily="18" charset="0"/>
              </a:rPr>
              <a:t>Any smart system who is connected to internet could be </a:t>
            </a:r>
            <a:r>
              <a:rPr lang="en-US" sz="2000" dirty="0" err="1">
                <a:solidFill>
                  <a:schemeClr val="tx1"/>
                </a:solidFill>
                <a:latin typeface="Times New Roman" pitchFamily="18" charset="0"/>
                <a:cs typeface="Times New Roman" pitchFamily="18" charset="0"/>
              </a:rPr>
              <a:t>IoT</a:t>
            </a:r>
            <a:r>
              <a:rPr lang="en-US" sz="2000" dirty="0" smtClean="0">
                <a:solidFill>
                  <a:schemeClr val="tx1"/>
                </a:solidFill>
                <a:latin typeface="Times New Roman" pitchFamily="18" charset="0"/>
                <a:cs typeface="Times New Roman" pitchFamily="18" charset="0"/>
              </a:rPr>
              <a:t>.</a:t>
            </a:r>
          </a:p>
          <a:p>
            <a:pPr algn="just">
              <a:buFont typeface="Arial" charset="0"/>
              <a:buChar char="•"/>
            </a:pPr>
            <a:endParaRPr lang="en-US" sz="2000" dirty="0">
              <a:solidFill>
                <a:schemeClr val="tx1"/>
              </a:solidFill>
              <a:latin typeface="Times New Roman" pitchFamily="18" charset="0"/>
              <a:cs typeface="Times New Roman" pitchFamily="18" charset="0"/>
            </a:endParaRPr>
          </a:p>
          <a:p>
            <a:pPr algn="just">
              <a:buFont typeface="Arial" charset="0"/>
              <a:buChar char="•"/>
            </a:pPr>
            <a:r>
              <a:rPr lang="en-US" sz="2000" dirty="0">
                <a:solidFill>
                  <a:schemeClr val="tx1"/>
                </a:solidFill>
                <a:latin typeface="Times New Roman" pitchFamily="18" charset="0"/>
                <a:cs typeface="Times New Roman" pitchFamily="18" charset="0"/>
              </a:rPr>
              <a:t> An </a:t>
            </a:r>
            <a:r>
              <a:rPr lang="en-US" sz="2000" dirty="0" err="1">
                <a:solidFill>
                  <a:schemeClr val="tx1"/>
                </a:solidFill>
                <a:latin typeface="Times New Roman" pitchFamily="18" charset="0"/>
                <a:cs typeface="Times New Roman" pitchFamily="18" charset="0"/>
              </a:rPr>
              <a:t>IoT</a:t>
            </a:r>
            <a:r>
              <a:rPr lang="en-US" sz="2000" dirty="0">
                <a:solidFill>
                  <a:schemeClr val="tx1"/>
                </a:solidFill>
                <a:latin typeface="Times New Roman" pitchFamily="18" charset="0"/>
                <a:cs typeface="Times New Roman" pitchFamily="18" charset="0"/>
              </a:rPr>
              <a:t> device is a piece of hardware with a sensor that transmits data from one place to another over the Internet. </a:t>
            </a:r>
            <a:endParaRPr lang="en-US" sz="2000" dirty="0" smtClean="0">
              <a:solidFill>
                <a:schemeClr val="tx1"/>
              </a:solidFill>
              <a:latin typeface="Times New Roman" pitchFamily="18" charset="0"/>
              <a:cs typeface="Times New Roman" pitchFamily="18" charset="0"/>
            </a:endParaRPr>
          </a:p>
          <a:p>
            <a:pPr algn="just">
              <a:buFont typeface="Arial" charset="0"/>
              <a:buChar char="•"/>
            </a:pPr>
            <a:endParaRPr lang="en-US" sz="2000" dirty="0" smtClean="0">
              <a:solidFill>
                <a:schemeClr val="tx1"/>
              </a:solidFill>
              <a:latin typeface="Times New Roman" pitchFamily="18" charset="0"/>
              <a:cs typeface="Times New Roman" pitchFamily="18" charset="0"/>
            </a:endParaRPr>
          </a:p>
          <a:p>
            <a:pPr algn="just">
              <a:buFont typeface="Arial" charset="0"/>
              <a:buChar char="•"/>
            </a:pPr>
            <a:r>
              <a:rPr lang="en-US" sz="2000" dirty="0" smtClean="0">
                <a:latin typeface="Times New Roman" pitchFamily="18" charset="0"/>
                <a:cs typeface="Times New Roman" pitchFamily="18" charset="0"/>
              </a:rPr>
              <a:t>The Internet of Things (</a:t>
            </a:r>
            <a:r>
              <a:rPr lang="en-US" sz="2000" dirty="0" err="1" smtClean="0">
                <a:latin typeface="Times New Roman" pitchFamily="18" charset="0"/>
                <a:cs typeface="Times New Roman" pitchFamily="18" charset="0"/>
              </a:rPr>
              <a:t>IoT</a:t>
            </a:r>
            <a:r>
              <a:rPr lang="en-US" sz="2000" dirty="0" smtClean="0">
                <a:latin typeface="Times New Roman" pitchFamily="18" charset="0"/>
                <a:cs typeface="Times New Roman" pitchFamily="18" charset="0"/>
              </a:rPr>
              <a:t>) is the network of physical objects—devices, vehicles, buildings and other items—embedded with electronics, software, sensors, and network connectivity that enables these objects to collect and exchange data</a:t>
            </a:r>
          </a:p>
          <a:p>
            <a:pPr algn="just">
              <a:buFont typeface="Arial" charset="0"/>
              <a:buChar char="•"/>
            </a:pPr>
            <a:endParaRPr lang="en-US" sz="2000" dirty="0">
              <a:solidFill>
                <a:schemeClr val="tx1"/>
              </a:solidFill>
              <a:latin typeface="Times New Roman" pitchFamily="18" charset="0"/>
              <a:cs typeface="Times New Roman" pitchFamily="18" charset="0"/>
            </a:endParaRPr>
          </a:p>
          <a:p>
            <a:pPr algn="just">
              <a:buFont typeface="Arial" charset="0"/>
              <a:buChar char="•"/>
            </a:pPr>
            <a:r>
              <a:rPr lang="en-US" sz="2000" dirty="0" err="1">
                <a:solidFill>
                  <a:schemeClr val="tx1"/>
                </a:solidFill>
                <a:latin typeface="Times New Roman" pitchFamily="18" charset="0"/>
                <a:cs typeface="Times New Roman" pitchFamily="18" charset="0"/>
              </a:rPr>
              <a:t>IoT</a:t>
            </a:r>
            <a:r>
              <a:rPr lang="en-US" sz="2000" dirty="0">
                <a:solidFill>
                  <a:schemeClr val="tx1"/>
                </a:solidFill>
                <a:latin typeface="Times New Roman" pitchFamily="18" charset="0"/>
                <a:cs typeface="Times New Roman" pitchFamily="18" charset="0"/>
              </a:rPr>
              <a:t> devices include wireless sensors, software, actuators, and computer devices. </a:t>
            </a:r>
            <a:endParaRPr lang="en-US" sz="2000" dirty="0" smtClean="0">
              <a:solidFill>
                <a:schemeClr val="tx1"/>
              </a:solidFill>
              <a:latin typeface="Times New Roman" pitchFamily="18" charset="0"/>
              <a:cs typeface="Times New Roman" pitchFamily="18" charset="0"/>
            </a:endParaRPr>
          </a:p>
          <a:p>
            <a:pPr algn="just">
              <a:buFont typeface="Arial" charset="0"/>
              <a:buChar char="•"/>
            </a:pPr>
            <a:endParaRPr lang="en-US" sz="2000" dirty="0">
              <a:solidFill>
                <a:schemeClr val="tx1"/>
              </a:solidFill>
              <a:latin typeface="Times New Roman" pitchFamily="18" charset="0"/>
              <a:cs typeface="Times New Roman" pitchFamily="18" charset="0"/>
            </a:endParaRPr>
          </a:p>
          <a:p>
            <a:pPr algn="just">
              <a:buFont typeface="Arial" charset="0"/>
              <a:buChar char="•"/>
            </a:pPr>
            <a:r>
              <a:rPr lang="en-US" sz="2000" dirty="0">
                <a:solidFill>
                  <a:schemeClr val="tx1"/>
                </a:solidFill>
                <a:latin typeface="Times New Roman" pitchFamily="18" charset="0"/>
                <a:cs typeface="Times New Roman" pitchFamily="18" charset="0"/>
              </a:rPr>
              <a:t>They can be embedded into mobile devices, industrial equipment, environmental sensors, medical devices, and more</a:t>
            </a:r>
            <a:r>
              <a:rPr lang="en-US" sz="2000" dirty="0" smtClean="0">
                <a:solidFill>
                  <a:schemeClr val="tx1"/>
                </a:solidFill>
                <a:latin typeface="Times New Roman" pitchFamily="18" charset="0"/>
                <a:cs typeface="Times New Roman" pitchFamily="18" charset="0"/>
              </a:rPr>
              <a:t>.</a:t>
            </a:r>
          </a:p>
          <a:p>
            <a:pPr algn="just">
              <a:buFont typeface="Arial" charset="0"/>
              <a:buChar char="•"/>
            </a:pPr>
            <a:endParaRPr lang="en-US" sz="2000" dirty="0">
              <a:solidFill>
                <a:schemeClr val="tx1"/>
              </a:solidFill>
              <a:latin typeface="Times New Roman" pitchFamily="18" charset="0"/>
              <a:cs typeface="Times New Roman" pitchFamily="18" charset="0"/>
            </a:endParaRPr>
          </a:p>
          <a:p>
            <a:pPr>
              <a:buFont typeface="Arial" charset="0"/>
              <a:buChar char="•"/>
            </a:pPr>
            <a:r>
              <a:rPr lang="en-US" sz="2000" dirty="0">
                <a:solidFill>
                  <a:schemeClr val="tx1"/>
                </a:solidFill>
                <a:latin typeface="Times New Roman" pitchFamily="18" charset="0"/>
                <a:cs typeface="Times New Roman" pitchFamily="18" charset="0"/>
              </a:rPr>
              <a:t>The definition of IOT changes as the time of cloud computing comes. It is now defined as:</a:t>
            </a:r>
          </a:p>
          <a:p>
            <a:r>
              <a:rPr lang="en-US" sz="2000" dirty="0">
                <a:solidFill>
                  <a:schemeClr val="tx1"/>
                </a:solidFill>
                <a:latin typeface="Times New Roman" pitchFamily="18" charset="0"/>
                <a:cs typeface="Times New Roman" pitchFamily="18" charset="0"/>
              </a:rPr>
              <a:t> </a:t>
            </a:r>
          </a:p>
          <a:p>
            <a:r>
              <a:rPr lang="en-US" sz="2000" b="1" dirty="0">
                <a:solidFill>
                  <a:schemeClr val="tx1"/>
                </a:solidFill>
                <a:latin typeface="Times New Roman" pitchFamily="18" charset="0"/>
                <a:cs typeface="Times New Roman" pitchFamily="18" charset="0"/>
              </a:rPr>
              <a:t>          IOT=cloud computing + ubiquitous network + intelligent sensing network.</a:t>
            </a:r>
            <a:endParaRPr lang="en-US" sz="2000" dirty="0">
              <a:solidFill>
                <a:schemeClr val="tx1"/>
              </a:solidFill>
              <a:latin typeface="Times New Roman" pitchFamily="18" charset="0"/>
              <a:cs typeface="Times New Roman" pitchFamily="18" charset="0"/>
            </a:endParaRPr>
          </a:p>
          <a:p>
            <a:pPr algn="just"/>
            <a:endParaRPr lang="en-US" dirty="0">
              <a:solidFill>
                <a:schemeClr val="tx1"/>
              </a:solidFill>
              <a:latin typeface="Times New Roman" pitchFamily="18" charset="0"/>
              <a:cs typeface="Times New Roman"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ChangeArrowheads="1"/>
          </p:cNvSpPr>
          <p:nvPr/>
        </p:nvSpPr>
        <p:spPr bwMode="auto">
          <a:xfrm>
            <a:off x="306558" y="0"/>
            <a:ext cx="11885442" cy="586957"/>
          </a:xfrm>
          <a:prstGeom prst="rect">
            <a:avLst/>
          </a:prstGeom>
          <a:noFill/>
          <a:ln w="9525">
            <a:noFill/>
            <a:round/>
            <a:headEnd/>
            <a:tailEnd/>
          </a:ln>
        </p:spPr>
        <p:txBody>
          <a:bodyPr wrap="square" lIns="90000" tIns="46800" rIns="90000" bIns="46800">
            <a:spAutoFit/>
          </a:bodyPr>
          <a:lstStyle/>
          <a:p>
            <a:pPr algn="ct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200" b="1" dirty="0" smtClean="0">
                <a:latin typeface="Times New Roman" pitchFamily="18" charset="0"/>
              </a:rPr>
              <a:t>The key technologies of </a:t>
            </a:r>
            <a:r>
              <a:rPr lang="en-US" sz="3200" b="1" dirty="0" err="1" smtClean="0">
                <a:latin typeface="Times New Roman" pitchFamily="18" charset="0"/>
              </a:rPr>
              <a:t>IoT</a:t>
            </a:r>
            <a:r>
              <a:rPr lang="en-US" sz="3200" b="1" dirty="0" smtClean="0">
                <a:latin typeface="Times New Roman" pitchFamily="18" charset="0"/>
              </a:rPr>
              <a:t> </a:t>
            </a:r>
            <a:endParaRPr lang="en-IN" sz="3200" b="1" dirty="0">
              <a:solidFill>
                <a:schemeClr val="tx1"/>
              </a:solidFill>
              <a:latin typeface="Times New Roman" pitchFamily="18" charset="0"/>
            </a:endParaRPr>
          </a:p>
        </p:txBody>
      </p:sp>
      <p:sp>
        <p:nvSpPr>
          <p:cNvPr id="40963" name="Text Box 2"/>
          <p:cNvSpPr txBox="1">
            <a:spLocks noChangeArrowheads="1"/>
          </p:cNvSpPr>
          <p:nvPr/>
        </p:nvSpPr>
        <p:spPr bwMode="auto">
          <a:xfrm>
            <a:off x="196949" y="759655"/>
            <a:ext cx="11734706" cy="5637975"/>
          </a:xfrm>
          <a:prstGeom prst="rect">
            <a:avLst/>
          </a:prstGeom>
          <a:noFill/>
          <a:ln w="9525">
            <a:noFill/>
            <a:round/>
            <a:headEnd/>
            <a:tailEnd/>
          </a:ln>
        </p:spPr>
        <p:txBody>
          <a:bodyPr lIns="90000" tIns="46800" rIns="90000" bIns="46800"/>
          <a:lstStyle/>
          <a:p>
            <a:pPr algn="just">
              <a:spcAft>
                <a:spcPts val="600"/>
              </a:spcAft>
              <a:buFont typeface="Arial" pitchFamily="34" charset="0"/>
              <a:buChar char="•"/>
            </a:pPr>
            <a:r>
              <a:rPr lang="en-US" sz="2400" b="1" dirty="0" smtClean="0">
                <a:latin typeface="Times New Roman" pitchFamily="18" charset="0"/>
                <a:cs typeface="Times New Roman" pitchFamily="18" charset="0"/>
              </a:rPr>
              <a:t>Radio-Frequency Identification (RFID): </a:t>
            </a:r>
            <a:r>
              <a:rPr lang="en-US" sz="2400" dirty="0" smtClean="0">
                <a:latin typeface="Times New Roman" pitchFamily="18" charset="0"/>
                <a:cs typeface="Times New Roman" pitchFamily="18" charset="0"/>
              </a:rPr>
              <a:t>The RFID is the technology that uses radio waves to detect, identify and track an object electronically through a tag attached to the object. </a:t>
            </a:r>
          </a:p>
          <a:p>
            <a:pPr algn="just">
              <a:spcAft>
                <a:spcPts val="600"/>
              </a:spcAft>
              <a:buFont typeface="Arial" pitchFamily="34" charset="0"/>
              <a:buChar char="•"/>
            </a:pPr>
            <a:r>
              <a:rPr lang="en-US" sz="2400" dirty="0" smtClean="0">
                <a:latin typeface="Times New Roman" pitchFamily="18" charset="0"/>
                <a:cs typeface="Times New Roman" pitchFamily="18" charset="0"/>
              </a:rPr>
              <a:t>It can store and/or retrieve information using electromagnetic transmission and a radio frequency (RF) compatible integrated circuit. </a:t>
            </a:r>
          </a:p>
          <a:p>
            <a:pPr algn="just">
              <a:spcAft>
                <a:spcPts val="600"/>
              </a:spcAft>
              <a:buFont typeface="Arial" pitchFamily="34" charset="0"/>
              <a:buChar char="•"/>
            </a:pPr>
            <a:r>
              <a:rPr lang="en-US" sz="2400" dirty="0" smtClean="0">
                <a:latin typeface="Times New Roman" pitchFamily="18" charset="0"/>
                <a:cs typeface="Times New Roman" pitchFamily="18" charset="0"/>
              </a:rPr>
              <a:t>A simple RFID system consists of RFID readers and RFID tags.</a:t>
            </a:r>
          </a:p>
          <a:p>
            <a:pPr algn="just">
              <a:spcAft>
                <a:spcPts val="600"/>
              </a:spcAft>
            </a:pPr>
            <a:endParaRPr lang="en-US" sz="2400" dirty="0" smtClean="0">
              <a:latin typeface="Times New Roman" pitchFamily="18" charset="0"/>
              <a:cs typeface="Times New Roman" pitchFamily="18" charset="0"/>
            </a:endParaRPr>
          </a:p>
          <a:p>
            <a:pPr algn="just">
              <a:spcAft>
                <a:spcPts val="600"/>
              </a:spcAft>
              <a:buFont typeface="Arial" pitchFamily="34" charset="0"/>
              <a:buChar char="•"/>
            </a:pPr>
            <a:r>
              <a:rPr lang="en-US" sz="2400" b="1" dirty="0" smtClean="0">
                <a:latin typeface="Times New Roman" pitchFamily="18" charset="0"/>
                <a:cs typeface="Times New Roman" pitchFamily="18" charset="0"/>
              </a:rPr>
              <a:t>Wireless Sensor Network (WSN): </a:t>
            </a:r>
            <a:r>
              <a:rPr lang="en-US" sz="2400" dirty="0" smtClean="0">
                <a:latin typeface="Times New Roman" pitchFamily="18" charset="0"/>
                <a:cs typeface="Times New Roman" pitchFamily="18" charset="0"/>
              </a:rPr>
              <a:t>A sensor is a device that is able to detect a certain type of input from the physical object or the environment such as heat, smoke, light, motion, and pressure. </a:t>
            </a:r>
          </a:p>
          <a:p>
            <a:pPr algn="just">
              <a:spcAft>
                <a:spcPts val="600"/>
              </a:spcAft>
              <a:buFont typeface="Arial" pitchFamily="34" charset="0"/>
              <a:buChar char="•"/>
            </a:pPr>
            <a:r>
              <a:rPr lang="en-US" sz="2400" dirty="0" smtClean="0">
                <a:latin typeface="Times New Roman" pitchFamily="18" charset="0"/>
                <a:cs typeface="Times New Roman" pitchFamily="18" charset="0"/>
              </a:rPr>
              <a:t>The output of a sensor is an electrical signal that is transmitted to the data center for processing and extracting knowledge. </a:t>
            </a:r>
          </a:p>
          <a:p>
            <a:pPr algn="just">
              <a:spcAft>
                <a:spcPts val="600"/>
              </a:spcAft>
              <a:buFont typeface="Arial" pitchFamily="34" charset="0"/>
              <a:buChar char="•"/>
            </a:pPr>
            <a:r>
              <a:rPr lang="en-US" sz="2400" dirty="0" smtClean="0">
                <a:latin typeface="Times New Roman" pitchFamily="18" charset="0"/>
                <a:cs typeface="Times New Roman" pitchFamily="18" charset="0"/>
              </a:rPr>
              <a:t>WSN is a group of sensors that communicates wirelessly and hop-by-hop to gather information and to detect a certain event in a physical environment  </a:t>
            </a:r>
          </a:p>
          <a:p>
            <a:pPr algn="just"/>
            <a:endParaRPr lang="en-US" dirty="0">
              <a:solidFill>
                <a:schemeClr val="tx1"/>
              </a:solidFill>
              <a:latin typeface="Times New Roman" pitchFamily="18" charset="0"/>
              <a:cs typeface="Times New Roman"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ChangeArrowheads="1"/>
          </p:cNvSpPr>
          <p:nvPr/>
        </p:nvSpPr>
        <p:spPr bwMode="auto">
          <a:xfrm>
            <a:off x="306558" y="0"/>
            <a:ext cx="11885442" cy="586957"/>
          </a:xfrm>
          <a:prstGeom prst="rect">
            <a:avLst/>
          </a:prstGeom>
          <a:noFill/>
          <a:ln w="9525">
            <a:noFill/>
            <a:round/>
            <a:headEnd/>
            <a:tailEnd/>
          </a:ln>
        </p:spPr>
        <p:txBody>
          <a:bodyPr wrap="square" lIns="90000" tIns="46800" rIns="90000" bIns="46800">
            <a:spAutoFit/>
          </a:bodyPr>
          <a:lstStyle/>
          <a:p>
            <a:pPr algn="ct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200" b="1" dirty="0" smtClean="0">
                <a:latin typeface="Times New Roman" pitchFamily="18" charset="0"/>
              </a:rPr>
              <a:t>The key technologies of </a:t>
            </a:r>
            <a:r>
              <a:rPr lang="en-US" sz="3200" b="1" dirty="0" err="1" smtClean="0">
                <a:latin typeface="Times New Roman" pitchFamily="18" charset="0"/>
              </a:rPr>
              <a:t>IoT</a:t>
            </a:r>
            <a:r>
              <a:rPr lang="en-US" sz="3200" b="1" dirty="0" smtClean="0">
                <a:latin typeface="Times New Roman" pitchFamily="18" charset="0"/>
              </a:rPr>
              <a:t> </a:t>
            </a:r>
            <a:endParaRPr lang="en-IN" sz="3200" b="1" dirty="0">
              <a:solidFill>
                <a:schemeClr val="tx1"/>
              </a:solidFill>
              <a:latin typeface="Times New Roman" pitchFamily="18" charset="0"/>
            </a:endParaRPr>
          </a:p>
        </p:txBody>
      </p:sp>
      <p:sp>
        <p:nvSpPr>
          <p:cNvPr id="40963" name="Text Box 2"/>
          <p:cNvSpPr txBox="1">
            <a:spLocks noChangeArrowheads="1"/>
          </p:cNvSpPr>
          <p:nvPr/>
        </p:nvSpPr>
        <p:spPr bwMode="auto">
          <a:xfrm>
            <a:off x="196949" y="759655"/>
            <a:ext cx="11734706" cy="5866228"/>
          </a:xfrm>
          <a:prstGeom prst="rect">
            <a:avLst/>
          </a:prstGeom>
          <a:noFill/>
          <a:ln w="9525">
            <a:noFill/>
            <a:round/>
            <a:headEnd/>
            <a:tailEnd/>
          </a:ln>
        </p:spPr>
        <p:txBody>
          <a:bodyPr lIns="90000" tIns="46800" rIns="90000" bIns="46800"/>
          <a:lstStyle/>
          <a:p>
            <a:pPr algn="just">
              <a:spcAft>
                <a:spcPts val="600"/>
              </a:spcAft>
              <a:buFont typeface="Arial" pitchFamily="34" charset="0"/>
              <a:buChar char="•"/>
            </a:pPr>
            <a:r>
              <a:rPr lang="en-US" sz="2400" dirty="0" smtClean="0">
                <a:latin typeface="Times New Roman" pitchFamily="18" charset="0"/>
                <a:cs typeface="Times New Roman" pitchFamily="18" charset="0"/>
              </a:rPr>
              <a:t>It faces many challenges in terms of communication and resource constraints such as short communication range, mobility, reliability, and security.</a:t>
            </a:r>
            <a:endParaRPr lang="en-US" sz="2400" b="1" dirty="0" smtClean="0">
              <a:latin typeface="Times New Roman" pitchFamily="18" charset="0"/>
              <a:cs typeface="Times New Roman" pitchFamily="18" charset="0"/>
            </a:endParaRPr>
          </a:p>
          <a:p>
            <a:pPr algn="just">
              <a:spcAft>
                <a:spcPts val="600"/>
              </a:spcAft>
              <a:buFont typeface="Arial" pitchFamily="34" charset="0"/>
              <a:buChar char="•"/>
            </a:pPr>
            <a:r>
              <a:rPr lang="en-US" sz="2400" b="1" dirty="0" smtClean="0">
                <a:latin typeface="Times New Roman" pitchFamily="18" charset="0"/>
                <a:cs typeface="Times New Roman" pitchFamily="18" charset="0"/>
              </a:rPr>
              <a:t>Addressing: </a:t>
            </a:r>
            <a:r>
              <a:rPr lang="en-US" sz="2400" dirty="0" smtClean="0">
                <a:latin typeface="Times New Roman" pitchFamily="18" charset="0"/>
                <a:cs typeface="Times New Roman" pitchFamily="18" charset="0"/>
              </a:rPr>
              <a:t>The development of the Internet has led to interconnect objects and intelligent systems. </a:t>
            </a:r>
          </a:p>
          <a:p>
            <a:pPr algn="just">
              <a:spcAft>
                <a:spcPts val="600"/>
              </a:spcAft>
              <a:buFont typeface="Arial" pitchFamily="34" charset="0"/>
              <a:buChar char="•"/>
            </a:pPr>
            <a:r>
              <a:rPr lang="en-US" sz="2400" dirty="0" smtClean="0">
                <a:latin typeface="Times New Roman" pitchFamily="18" charset="0"/>
                <a:cs typeface="Times New Roman" pitchFamily="18" charset="0"/>
              </a:rPr>
              <a:t>In this case, identifying and managing objects are very essential for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as it consists of a large number of objects. </a:t>
            </a:r>
          </a:p>
          <a:p>
            <a:pPr algn="just">
              <a:spcAft>
                <a:spcPts val="600"/>
              </a:spcAft>
              <a:buFont typeface="Arial" pitchFamily="34" charset="0"/>
              <a:buChar char="•"/>
            </a:pPr>
            <a:r>
              <a:rPr lang="en-US" sz="2400" dirty="0" smtClean="0">
                <a:latin typeface="Times New Roman" pitchFamily="18" charset="0"/>
                <a:cs typeface="Times New Roman" pitchFamily="18" charset="0"/>
              </a:rPr>
              <a:t>Addressing adds more features to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which are uniqueness, reliability, persistence, and scalability. </a:t>
            </a:r>
            <a:endParaRPr lang="en-US" dirty="0" smtClean="0">
              <a:latin typeface="Times New Roman" pitchFamily="18" charset="0"/>
              <a:cs typeface="Times New Roman" pitchFamily="18" charset="0"/>
            </a:endParaRPr>
          </a:p>
          <a:p>
            <a:pPr algn="just">
              <a:spcAft>
                <a:spcPts val="600"/>
              </a:spcAft>
              <a:buFont typeface="Arial" pitchFamily="34" charset="0"/>
              <a:buChar char="•"/>
            </a:pPr>
            <a:r>
              <a:rPr lang="en-US" sz="2400" b="1" dirty="0" smtClean="0">
                <a:latin typeface="Times New Roman" pitchFamily="18" charset="0"/>
                <a:cs typeface="Times New Roman" pitchFamily="18" charset="0"/>
              </a:rPr>
              <a:t>Middleware: </a:t>
            </a:r>
            <a:r>
              <a:rPr lang="en-US" sz="2400" dirty="0" smtClean="0">
                <a:latin typeface="Times New Roman" pitchFamily="18" charset="0"/>
                <a:cs typeface="Times New Roman" pitchFamily="18" charset="0"/>
              </a:rPr>
              <a:t>The middleware and application layer, with the main objectives of functional abstraction and device communication  plays a key role due to the heterogeneous objects , limited storage, and processing capabilities. </a:t>
            </a:r>
          </a:p>
          <a:p>
            <a:pPr algn="just">
              <a:spcAft>
                <a:spcPts val="600"/>
              </a:spcAft>
              <a:buFont typeface="Arial" pitchFamily="34" charset="0"/>
              <a:buChar char="•"/>
            </a:pPr>
            <a:r>
              <a:rPr lang="en-US" sz="2400" dirty="0" smtClean="0">
                <a:latin typeface="Times New Roman" pitchFamily="18" charset="0"/>
                <a:cs typeface="Times New Roman" pitchFamily="18" charset="0"/>
              </a:rPr>
              <a:t>The middleware is categorized in layers such as object abstraction, service management, service composition and  applications.</a:t>
            </a:r>
            <a:endParaRPr lang="en-US" sz="2400" dirty="0">
              <a:latin typeface="Times New Roman" pitchFamily="18" charset="0"/>
              <a:cs typeface="Times New Roman"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ChangeArrowheads="1"/>
          </p:cNvSpPr>
          <p:nvPr/>
        </p:nvSpPr>
        <p:spPr bwMode="auto">
          <a:xfrm>
            <a:off x="114300" y="350843"/>
            <a:ext cx="11885442" cy="587375"/>
          </a:xfrm>
          <a:prstGeom prst="rect">
            <a:avLst/>
          </a:prstGeom>
          <a:noFill/>
          <a:ln w="9525">
            <a:noFill/>
            <a:round/>
            <a:headEnd/>
            <a:tailEnd/>
          </a:ln>
        </p:spPr>
        <p:txBody>
          <a:bodyPr wrap="square" lIns="90000" tIns="46800" rIns="90000" bIns="46800">
            <a:spAutoFit/>
          </a:bodyPr>
          <a:lstStyle/>
          <a:p>
            <a:pPr algn="ct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b="1" dirty="0" smtClean="0">
                <a:latin typeface="Times New Roman" pitchFamily="18" charset="0"/>
              </a:rPr>
              <a:t>Characteristics of </a:t>
            </a:r>
            <a:r>
              <a:rPr lang="en-IN" sz="3200" b="1" dirty="0" err="1" smtClean="0">
                <a:latin typeface="Times New Roman" pitchFamily="18" charset="0"/>
              </a:rPr>
              <a:t>IoT</a:t>
            </a:r>
            <a:r>
              <a:rPr lang="en-IN" sz="3200" b="1" dirty="0" smtClean="0">
                <a:latin typeface="Times New Roman" pitchFamily="18" charset="0"/>
              </a:rPr>
              <a:t> </a:t>
            </a:r>
            <a:endParaRPr lang="en-IN" sz="3200" b="1" dirty="0">
              <a:latin typeface="Times New Roman" pitchFamily="18" charset="0"/>
            </a:endParaRPr>
          </a:p>
        </p:txBody>
      </p:sp>
      <p:sp>
        <p:nvSpPr>
          <p:cNvPr id="40963" name="Text Box 2"/>
          <p:cNvSpPr txBox="1">
            <a:spLocks noChangeArrowheads="1"/>
          </p:cNvSpPr>
          <p:nvPr/>
        </p:nvSpPr>
        <p:spPr bwMode="auto">
          <a:xfrm>
            <a:off x="241303" y="1174755"/>
            <a:ext cx="11690351" cy="5465196"/>
          </a:xfrm>
          <a:prstGeom prst="rect">
            <a:avLst/>
          </a:prstGeom>
          <a:noFill/>
          <a:ln w="9525">
            <a:noFill/>
            <a:round/>
            <a:headEnd/>
            <a:tailEnd/>
          </a:ln>
        </p:spPr>
        <p:txBody>
          <a:bodyPr lIns="90000" tIns="46800" rIns="90000" bIns="46800"/>
          <a:lstStyle/>
          <a:p>
            <a:pPr lvl="0" algn="just">
              <a:buFont typeface="Arial" pitchFamily="34" charset="0"/>
              <a:buChar char="•"/>
            </a:pPr>
            <a:r>
              <a:rPr lang="en-IN" sz="2600" b="1" dirty="0" smtClean="0">
                <a:latin typeface="Times New Roman" pitchFamily="18" charset="0"/>
                <a:cs typeface="Times New Roman" pitchFamily="18" charset="0"/>
              </a:rPr>
              <a:t>Connectivity: </a:t>
            </a:r>
            <a:r>
              <a:rPr lang="en-IN" sz="2600" dirty="0" err="1" smtClean="0">
                <a:latin typeface="Times New Roman" pitchFamily="18" charset="0"/>
                <a:cs typeface="Times New Roman" pitchFamily="18" charset="0"/>
              </a:rPr>
              <a:t>IoT</a:t>
            </a:r>
            <a:r>
              <a:rPr lang="en-IN" sz="2600" dirty="0" smtClean="0">
                <a:latin typeface="Times New Roman" pitchFamily="18" charset="0"/>
                <a:cs typeface="Times New Roman" pitchFamily="18" charset="0"/>
              </a:rPr>
              <a:t> devices and connected hardware and control systems used internet for connectivity as well as to interact with each other. </a:t>
            </a:r>
          </a:p>
          <a:p>
            <a:pPr lvl="0" algn="just">
              <a:buFont typeface="Arial" pitchFamily="34" charset="0"/>
              <a:buChar char="•"/>
            </a:pPr>
            <a:endParaRPr lang="en-US" sz="2600" dirty="0" smtClean="0">
              <a:latin typeface="Times New Roman" pitchFamily="18" charset="0"/>
              <a:cs typeface="Times New Roman" pitchFamily="18" charset="0"/>
            </a:endParaRPr>
          </a:p>
          <a:p>
            <a:pPr lvl="0" algn="just">
              <a:buFont typeface="Arial" pitchFamily="34" charset="0"/>
              <a:buChar char="•"/>
            </a:pPr>
            <a:r>
              <a:rPr lang="en-IN" sz="2600" b="1" dirty="0" smtClean="0">
                <a:latin typeface="Times New Roman" pitchFamily="18" charset="0"/>
                <a:cs typeface="Times New Roman" pitchFamily="18" charset="0"/>
              </a:rPr>
              <a:t>Things:</a:t>
            </a:r>
            <a:r>
              <a:rPr lang="en-IN" sz="2600" dirty="0" smtClean="0">
                <a:latin typeface="Times New Roman" pitchFamily="18" charset="0"/>
                <a:cs typeface="Times New Roman" pitchFamily="18" charset="0"/>
              </a:rPr>
              <a:t> Any device that is designed to be connected on internet can be tagged as things. It may vary from sensors, household applications to tagged livestock. Devices such as sensors and other sensing materials can be attached to items. </a:t>
            </a:r>
          </a:p>
          <a:p>
            <a:pPr lvl="0" algn="just">
              <a:buFont typeface="Arial" pitchFamily="34" charset="0"/>
              <a:buChar char="•"/>
            </a:pPr>
            <a:endParaRPr lang="en-US" sz="2600" dirty="0" smtClean="0">
              <a:latin typeface="Times New Roman" pitchFamily="18" charset="0"/>
              <a:cs typeface="Times New Roman" pitchFamily="18" charset="0"/>
            </a:endParaRPr>
          </a:p>
          <a:p>
            <a:pPr lvl="0" algn="just">
              <a:buFont typeface="Arial" pitchFamily="34" charset="0"/>
              <a:buChar char="•"/>
            </a:pPr>
            <a:r>
              <a:rPr lang="en-IN" sz="2600" b="1" dirty="0" smtClean="0">
                <a:latin typeface="Times New Roman" pitchFamily="18" charset="0"/>
                <a:cs typeface="Times New Roman" pitchFamily="18" charset="0"/>
              </a:rPr>
              <a:t>Data:</a:t>
            </a:r>
            <a:r>
              <a:rPr lang="en-IN" sz="2600" dirty="0" smtClean="0">
                <a:latin typeface="Times New Roman" pitchFamily="18" charset="0"/>
                <a:cs typeface="Times New Roman" pitchFamily="18" charset="0"/>
              </a:rPr>
              <a:t> Data is useful information that is exchanged between the devices. It can be both in raw form or processed information.</a:t>
            </a:r>
          </a:p>
          <a:p>
            <a:pPr lvl="0" algn="just"/>
            <a:endParaRPr lang="en-IN" sz="2600" dirty="0" smtClean="0">
              <a:latin typeface="Times New Roman" pitchFamily="18" charset="0"/>
              <a:cs typeface="Times New Roman" pitchFamily="18" charset="0"/>
            </a:endParaRPr>
          </a:p>
          <a:p>
            <a:pPr algn="just">
              <a:buFont typeface="Arial" pitchFamily="34" charset="0"/>
              <a:buChar char="•"/>
            </a:pPr>
            <a:r>
              <a:rPr lang="en-IN" sz="2600" b="1" dirty="0" smtClean="0">
                <a:latin typeface="Times New Roman" pitchFamily="18" charset="0"/>
                <a:cs typeface="Times New Roman" pitchFamily="18" charset="0"/>
              </a:rPr>
              <a:t>Communication</a:t>
            </a:r>
            <a:r>
              <a:rPr lang="en-IN" sz="2600" dirty="0" smtClean="0">
                <a:latin typeface="Times New Roman" pitchFamily="18" charset="0"/>
                <a:cs typeface="Times New Roman" pitchFamily="18" charset="0"/>
              </a:rPr>
              <a:t>. Devices get connected so they can communicate data and this data can be analysed. This communication can occur over short distances as well as long range. For example: LPWA (such as NB-</a:t>
            </a:r>
            <a:r>
              <a:rPr lang="en-IN" sz="2600" dirty="0" err="1" smtClean="0">
                <a:latin typeface="Times New Roman" pitchFamily="18" charset="0"/>
                <a:cs typeface="Times New Roman" pitchFamily="18" charset="0"/>
              </a:rPr>
              <a:t>IoT</a:t>
            </a:r>
            <a:r>
              <a:rPr lang="en-IN" sz="2600" dirty="0" smtClean="0">
                <a:latin typeface="Times New Roman" pitchFamily="18" charset="0"/>
                <a:cs typeface="Times New Roman" pitchFamily="18" charset="0"/>
              </a:rPr>
              <a:t>),</a:t>
            </a:r>
            <a:r>
              <a:rPr lang="en-IN" sz="2600" dirty="0" err="1" smtClean="0">
                <a:latin typeface="Times New Roman" pitchFamily="18" charset="0"/>
                <a:cs typeface="Times New Roman" pitchFamily="18" charset="0"/>
              </a:rPr>
              <a:t>Wi-fi</a:t>
            </a:r>
            <a:r>
              <a:rPr lang="en-IN" sz="2600" dirty="0" smtClean="0">
                <a:latin typeface="Times New Roman" pitchFamily="18" charset="0"/>
                <a:cs typeface="Times New Roman" pitchFamily="18" charset="0"/>
              </a:rPr>
              <a:t> etc.</a:t>
            </a:r>
            <a:endParaRPr lang="en-US" sz="2600" dirty="0" smtClean="0">
              <a:latin typeface="Times New Roman" pitchFamily="18" charset="0"/>
              <a:cs typeface="Times New Roman" pitchFamily="18" charset="0"/>
            </a:endParaRPr>
          </a:p>
          <a:p>
            <a:pPr lvl="0" algn="just">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ChangeArrowheads="1"/>
          </p:cNvSpPr>
          <p:nvPr/>
        </p:nvSpPr>
        <p:spPr bwMode="auto">
          <a:xfrm>
            <a:off x="114300" y="350843"/>
            <a:ext cx="11885442" cy="587375"/>
          </a:xfrm>
          <a:prstGeom prst="rect">
            <a:avLst/>
          </a:prstGeom>
          <a:noFill/>
          <a:ln w="9525">
            <a:noFill/>
            <a:round/>
            <a:headEnd/>
            <a:tailEnd/>
          </a:ln>
        </p:spPr>
        <p:txBody>
          <a:bodyPr wrap="square" lIns="90000" tIns="46800" rIns="90000" bIns="46800">
            <a:spAutoFit/>
          </a:bodyPr>
          <a:lstStyle/>
          <a:p>
            <a:pPr algn="ct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b="1" dirty="0" smtClean="0">
                <a:latin typeface="Times New Roman" pitchFamily="18" charset="0"/>
              </a:rPr>
              <a:t>Characteristics of </a:t>
            </a:r>
            <a:r>
              <a:rPr lang="en-IN" sz="3200" b="1" dirty="0" err="1" smtClean="0">
                <a:latin typeface="Times New Roman" pitchFamily="18" charset="0"/>
              </a:rPr>
              <a:t>IoT</a:t>
            </a:r>
            <a:r>
              <a:rPr lang="en-IN" sz="3200" b="1" dirty="0" smtClean="0">
                <a:latin typeface="Times New Roman" pitchFamily="18" charset="0"/>
              </a:rPr>
              <a:t> </a:t>
            </a:r>
            <a:endParaRPr lang="en-IN" sz="3200" b="1" dirty="0">
              <a:latin typeface="Times New Roman" pitchFamily="18" charset="0"/>
            </a:endParaRPr>
          </a:p>
        </p:txBody>
      </p:sp>
      <p:sp>
        <p:nvSpPr>
          <p:cNvPr id="40963" name="Text Box 2"/>
          <p:cNvSpPr txBox="1">
            <a:spLocks noChangeArrowheads="1"/>
          </p:cNvSpPr>
          <p:nvPr/>
        </p:nvSpPr>
        <p:spPr bwMode="auto">
          <a:xfrm>
            <a:off x="241303" y="1174755"/>
            <a:ext cx="11690351" cy="5465196"/>
          </a:xfrm>
          <a:prstGeom prst="rect">
            <a:avLst/>
          </a:prstGeom>
          <a:noFill/>
          <a:ln w="9525">
            <a:noFill/>
            <a:round/>
            <a:headEnd/>
            <a:tailEnd/>
          </a:ln>
        </p:spPr>
        <p:txBody>
          <a:bodyPr lIns="90000" tIns="46800" rIns="90000" bIns="46800"/>
          <a:lstStyle/>
          <a:p>
            <a:pPr lvl="0" algn="just">
              <a:buFont typeface="Arial" pitchFamily="34" charset="0"/>
              <a:buChar char="•"/>
            </a:pPr>
            <a:r>
              <a:rPr lang="en-IN" sz="2600" b="1" dirty="0" smtClean="0">
                <a:latin typeface="Times New Roman" pitchFamily="18" charset="0"/>
                <a:cs typeface="Times New Roman" pitchFamily="18" charset="0"/>
              </a:rPr>
              <a:t>Intelligence</a:t>
            </a:r>
            <a:r>
              <a:rPr lang="en-IN" sz="2600" dirty="0" smtClean="0">
                <a:latin typeface="Times New Roman" pitchFamily="18" charset="0"/>
                <a:cs typeface="Times New Roman" pitchFamily="18" charset="0"/>
              </a:rPr>
              <a:t>. Intelligence refers to the sensing capabilities of </a:t>
            </a:r>
            <a:r>
              <a:rPr lang="en-IN" sz="2600" dirty="0" err="1" smtClean="0">
                <a:latin typeface="Times New Roman" pitchFamily="18" charset="0"/>
                <a:cs typeface="Times New Roman" pitchFamily="18" charset="0"/>
              </a:rPr>
              <a:t>IoT</a:t>
            </a:r>
            <a:r>
              <a:rPr lang="en-IN" sz="2600" dirty="0" smtClean="0">
                <a:latin typeface="Times New Roman" pitchFamily="18" charset="0"/>
                <a:cs typeface="Times New Roman" pitchFamily="18" charset="0"/>
              </a:rPr>
              <a:t> devices and the intelligence is usually calibrated with the help of big data analytics </a:t>
            </a:r>
            <a:r>
              <a:rPr lang="en-IN" sz="2600" b="1" dirty="0" smtClean="0">
                <a:latin typeface="Times New Roman" pitchFamily="18" charset="0"/>
                <a:cs typeface="Times New Roman" pitchFamily="18" charset="0"/>
              </a:rPr>
              <a:t>(also known as artificial intelligence). </a:t>
            </a:r>
          </a:p>
          <a:p>
            <a:pPr lvl="0" algn="just"/>
            <a:endParaRPr lang="en-US" sz="2600" dirty="0" smtClean="0">
              <a:latin typeface="Times New Roman" pitchFamily="18" charset="0"/>
              <a:cs typeface="Times New Roman" pitchFamily="18" charset="0"/>
            </a:endParaRPr>
          </a:p>
          <a:p>
            <a:pPr lvl="0" algn="just">
              <a:buFont typeface="Arial" pitchFamily="34" charset="0"/>
              <a:buChar char="•"/>
            </a:pPr>
            <a:r>
              <a:rPr lang="en-IN" sz="2600" b="1" dirty="0" smtClean="0">
                <a:latin typeface="Times New Roman" pitchFamily="18" charset="0"/>
                <a:cs typeface="Times New Roman" pitchFamily="18" charset="0"/>
              </a:rPr>
              <a:t>Action</a:t>
            </a:r>
            <a:r>
              <a:rPr lang="en-IN" sz="2600" dirty="0" smtClean="0">
                <a:latin typeface="Times New Roman" pitchFamily="18" charset="0"/>
                <a:cs typeface="Times New Roman" pitchFamily="18" charset="0"/>
              </a:rPr>
              <a:t>. This is the final output of intelligence. This can be manual action, action based upon debates i.e. information based upon exchange of information between embedded devices (for example smart factory decisions) and automation.</a:t>
            </a:r>
          </a:p>
          <a:p>
            <a:pPr lvl="0" algn="just"/>
            <a:endParaRPr lang="en-US" sz="2600" dirty="0" smtClean="0">
              <a:latin typeface="Times New Roman" pitchFamily="18" charset="0"/>
              <a:cs typeface="Times New Roman" pitchFamily="18" charset="0"/>
            </a:endParaRPr>
          </a:p>
          <a:p>
            <a:pPr lvl="0" algn="just">
              <a:buFont typeface="Arial" pitchFamily="34" charset="0"/>
              <a:buChar char="•"/>
            </a:pPr>
            <a:r>
              <a:rPr lang="en-IN" sz="2600" b="1" dirty="0" smtClean="0">
                <a:latin typeface="Times New Roman" pitchFamily="18" charset="0"/>
                <a:cs typeface="Times New Roman" pitchFamily="18" charset="0"/>
              </a:rPr>
              <a:t>Ecosystem</a:t>
            </a:r>
            <a:r>
              <a:rPr lang="en-IN" sz="2600" dirty="0" smtClean="0">
                <a:latin typeface="Times New Roman" pitchFamily="18" charset="0"/>
                <a:cs typeface="Times New Roman" pitchFamily="18" charset="0"/>
              </a:rPr>
              <a:t>. The various devices that are connected over internet are comprises the </a:t>
            </a:r>
            <a:r>
              <a:rPr lang="en-IN" sz="2600" dirty="0" err="1" smtClean="0">
                <a:latin typeface="Times New Roman" pitchFamily="18" charset="0"/>
                <a:cs typeface="Times New Roman" pitchFamily="18" charset="0"/>
              </a:rPr>
              <a:t>IoT</a:t>
            </a:r>
            <a:r>
              <a:rPr lang="en-IN" sz="2600" dirty="0" smtClean="0">
                <a:latin typeface="Times New Roman" pitchFamily="18" charset="0"/>
                <a:cs typeface="Times New Roman" pitchFamily="18" charset="0"/>
              </a:rPr>
              <a:t> ecosystem. The transfer of data takes place between different devices on smart environment through </a:t>
            </a:r>
            <a:r>
              <a:rPr lang="en-IN" sz="2600" b="1" dirty="0" smtClean="0">
                <a:latin typeface="Times New Roman" pitchFamily="18" charset="0"/>
                <a:cs typeface="Times New Roman" pitchFamily="18" charset="0"/>
              </a:rPr>
              <a:t>cloud computing</a:t>
            </a:r>
            <a:r>
              <a:rPr lang="en-IN" sz="2600" dirty="0" smtClean="0">
                <a:latin typeface="Times New Roman" pitchFamily="18" charset="0"/>
                <a:cs typeface="Times New Roman" pitchFamily="18" charset="0"/>
              </a:rPr>
              <a:t> and </a:t>
            </a:r>
            <a:r>
              <a:rPr lang="en-IN" sz="2600" b="1" dirty="0" smtClean="0">
                <a:latin typeface="Times New Roman" pitchFamily="18" charset="0"/>
                <a:cs typeface="Times New Roman" pitchFamily="18" charset="0"/>
              </a:rPr>
              <a:t>Big Data.</a:t>
            </a:r>
            <a:endParaRPr lang="en-US" sz="2600" dirty="0" smtClean="0">
              <a:latin typeface="Times New Roman" pitchFamily="18" charset="0"/>
              <a:cs typeface="Times New Roman" pitchFamily="18" charset="0"/>
            </a:endParaRPr>
          </a:p>
          <a:p>
            <a:pPr lvl="0" algn="just"/>
            <a:endParaRPr lang="en-US" sz="2800" dirty="0">
              <a:latin typeface="Times New Roman" pitchFamily="18" charset="0"/>
              <a:cs typeface="Times New Roman"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pPr algn="ctr"/>
            <a:r>
              <a:rPr lang="en-US" dirty="0" smtClean="0">
                <a:solidFill>
                  <a:schemeClr val="tx1"/>
                </a:solidFill>
                <a:latin typeface="Calibri" panose="020F0502020204030204" pitchFamily="34" charset="0"/>
              </a:rPr>
              <a:t>Continue..</a:t>
            </a:r>
            <a:endParaRPr lang="en-US" dirty="0">
              <a:solidFill>
                <a:schemeClr val="tx1"/>
              </a:solidFill>
              <a:latin typeface="Calibri" panose="020F0502020204030204" pitchFamily="34" charset="0"/>
            </a:endParaRPr>
          </a:p>
        </p:txBody>
      </p:sp>
      <p:sp>
        <p:nvSpPr>
          <p:cNvPr id="3" name="Content Placeholder 2"/>
          <p:cNvSpPr>
            <a:spLocks noGrp="1"/>
          </p:cNvSpPr>
          <p:nvPr>
            <p:ph idx="1"/>
          </p:nvPr>
        </p:nvSpPr>
        <p:spPr>
          <a:xfrm>
            <a:off x="181601" y="1356082"/>
            <a:ext cx="11833103" cy="4116251"/>
          </a:xfrm>
        </p:spPr>
        <p:txBody>
          <a:bodyPr>
            <a:normAutofit/>
          </a:bodyPr>
          <a:lstStyle/>
          <a:p>
            <a:endParaRPr lang="en-US" dirty="0" smtClean="0">
              <a:latin typeface="+mn-lt"/>
            </a:endParaRPr>
          </a:p>
          <a:p>
            <a:pPr algn="just"/>
            <a:r>
              <a:rPr lang="en-US" dirty="0" smtClean="0">
                <a:latin typeface="Times New Roman" pitchFamily="18" charset="0"/>
                <a:cs typeface="Times New Roman" pitchFamily="18" charset="0"/>
              </a:rPr>
              <a:t>A </a:t>
            </a:r>
            <a:r>
              <a:rPr lang="en-US" dirty="0">
                <a:latin typeface="Times New Roman" pitchFamily="18" charset="0"/>
                <a:cs typeface="Times New Roman" pitchFamily="18" charset="0"/>
              </a:rPr>
              <a:t>reliable cloud computing system </a:t>
            </a:r>
            <a:r>
              <a:rPr lang="en-US" dirty="0" smtClean="0">
                <a:latin typeface="Times New Roman" pitchFamily="18" charset="0"/>
                <a:cs typeface="Times New Roman" pitchFamily="18" charset="0"/>
              </a:rPr>
              <a:t>will defend </a:t>
            </a:r>
            <a:r>
              <a:rPr lang="en-US" dirty="0">
                <a:latin typeface="Times New Roman" pitchFamily="18" charset="0"/>
                <a:cs typeface="Times New Roman" pitchFamily="18" charset="0"/>
              </a:rPr>
              <a:t>data in operation with applications and hypervisors against illegal access to information </a:t>
            </a:r>
            <a:r>
              <a:rPr lang="en-US" dirty="0" smtClean="0">
                <a:latin typeface="Times New Roman" pitchFamily="18" charset="0"/>
                <a:cs typeface="Times New Roman" pitchFamily="18" charset="0"/>
              </a:rPr>
              <a:t>and apply </a:t>
            </a:r>
            <a:r>
              <a:rPr lang="en-US" dirty="0">
                <a:latin typeface="Times New Roman" pitchFamily="18" charset="0"/>
                <a:cs typeface="Times New Roman" pitchFamily="18" charset="0"/>
              </a:rPr>
              <a:t>encryption to defend sensitive data</a:t>
            </a:r>
            <a:r>
              <a:rPr lang="en-US" dirty="0" smtClean="0">
                <a:latin typeface="Times New Roman" pitchFamily="18" charset="0"/>
                <a:cs typeface="Times New Roman" pitchFamily="18" charset="0"/>
              </a:rPr>
              <a:t>.</a:t>
            </a:r>
          </a:p>
          <a:p>
            <a:pPr algn="just"/>
            <a:r>
              <a:rPr lang="en-US" dirty="0">
                <a:latin typeface="Times New Roman" pitchFamily="18" charset="0"/>
                <a:cs typeface="Times New Roman" pitchFamily="18" charset="0"/>
              </a:rPr>
              <a:t>Cloud computing has issues related to </a:t>
            </a:r>
            <a:r>
              <a:rPr lang="en-US" dirty="0" smtClean="0">
                <a:latin typeface="Times New Roman" pitchFamily="18" charset="0"/>
                <a:cs typeface="Times New Roman" pitchFamily="18" charset="0"/>
              </a:rPr>
              <a:t>security, which </a:t>
            </a:r>
            <a:r>
              <a:rPr lang="en-US" dirty="0">
                <a:latin typeface="Times New Roman" pitchFamily="18" charset="0"/>
                <a:cs typeface="Times New Roman" pitchFamily="18" charset="0"/>
              </a:rPr>
              <a:t>is why cloud users are always not sure about the security of data that they maintain on </a:t>
            </a:r>
            <a:r>
              <a:rPr lang="en-US" dirty="0" smtClean="0">
                <a:latin typeface="Times New Roman" pitchFamily="18" charset="0"/>
                <a:cs typeface="Times New Roman" pitchFamily="18" charset="0"/>
              </a:rPr>
              <a:t>the cloud.</a:t>
            </a:r>
          </a:p>
          <a:p>
            <a:pPr algn="just"/>
            <a:r>
              <a:rPr lang="en-US" dirty="0">
                <a:latin typeface="Times New Roman" pitchFamily="18" charset="0"/>
                <a:cs typeface="Times New Roman" pitchFamily="18" charset="0"/>
              </a:rPr>
              <a:t>Cloud users worry about the threats </a:t>
            </a:r>
            <a:r>
              <a:rPr lang="en-US" dirty="0" smtClean="0">
                <a:latin typeface="Times New Roman" pitchFamily="18" charset="0"/>
                <a:cs typeface="Times New Roman" pitchFamily="18" charset="0"/>
              </a:rPr>
              <a:t>associated with </a:t>
            </a:r>
            <a:r>
              <a:rPr lang="en-US" dirty="0">
                <a:latin typeface="Times New Roman" pitchFamily="18" charset="0"/>
                <a:cs typeface="Times New Roman" pitchFamily="18" charset="0"/>
              </a:rPr>
              <a:t>maintaining data on the </a:t>
            </a:r>
            <a:r>
              <a:rPr lang="en-US" dirty="0" smtClean="0">
                <a:latin typeface="Times New Roman" pitchFamily="18" charset="0"/>
                <a:cs typeface="Times New Roman" pitchFamily="18" charset="0"/>
              </a:rPr>
              <a:t>cloud.</a:t>
            </a:r>
            <a:endParaRPr lang="en-US" dirty="0">
              <a:solidFill>
                <a:schemeClr val="tx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5304005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ChangeArrowheads="1"/>
          </p:cNvSpPr>
          <p:nvPr/>
        </p:nvSpPr>
        <p:spPr bwMode="auto">
          <a:xfrm>
            <a:off x="306558" y="210166"/>
            <a:ext cx="11885442" cy="587375"/>
          </a:xfrm>
          <a:prstGeom prst="rect">
            <a:avLst/>
          </a:prstGeom>
          <a:noFill/>
          <a:ln w="9525">
            <a:noFill/>
            <a:round/>
            <a:headEnd/>
            <a:tailEnd/>
          </a:ln>
        </p:spPr>
        <p:txBody>
          <a:bodyPr wrap="square" lIns="90000" tIns="46800" rIns="90000" bIns="46800">
            <a:spAutoFit/>
          </a:bodyPr>
          <a:lstStyle/>
          <a:p>
            <a:pPr algn="ct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b="1" dirty="0" smtClean="0">
                <a:latin typeface="Times New Roman" pitchFamily="18" charset="0"/>
              </a:rPr>
              <a:t>Applications of </a:t>
            </a:r>
            <a:r>
              <a:rPr lang="en-IN" sz="3200" b="1" dirty="0" err="1" smtClean="0">
                <a:latin typeface="Times New Roman" pitchFamily="18" charset="0"/>
              </a:rPr>
              <a:t>IoT</a:t>
            </a:r>
            <a:r>
              <a:rPr lang="en-IN" sz="3200" b="1" dirty="0" smtClean="0">
                <a:latin typeface="Times New Roman" pitchFamily="18" charset="0"/>
              </a:rPr>
              <a:t> </a:t>
            </a:r>
            <a:endParaRPr lang="en-IN" sz="3200" b="1" dirty="0">
              <a:latin typeface="Times New Roman" pitchFamily="18" charset="0"/>
            </a:endParaRPr>
          </a:p>
        </p:txBody>
      </p:sp>
      <p:sp>
        <p:nvSpPr>
          <p:cNvPr id="40963" name="Text Box 2"/>
          <p:cNvSpPr txBox="1">
            <a:spLocks noChangeArrowheads="1"/>
          </p:cNvSpPr>
          <p:nvPr/>
        </p:nvSpPr>
        <p:spPr bwMode="auto">
          <a:xfrm>
            <a:off x="241303" y="900332"/>
            <a:ext cx="11690351" cy="5739619"/>
          </a:xfrm>
          <a:prstGeom prst="rect">
            <a:avLst/>
          </a:prstGeom>
          <a:noFill/>
          <a:ln w="9525">
            <a:noFill/>
            <a:round/>
            <a:headEnd/>
            <a:tailEnd/>
          </a:ln>
        </p:spPr>
        <p:txBody>
          <a:bodyPr lIns="90000" tIns="46800" rIns="90000" bIns="46800"/>
          <a:lstStyle/>
          <a:p>
            <a:pPr algn="just">
              <a:buFont typeface="Arial" pitchFamily="34" charset="0"/>
              <a:buChar char="•"/>
            </a:pPr>
            <a:r>
              <a:rPr lang="en-US" sz="2400" b="1" dirty="0" smtClean="0"/>
              <a:t> </a:t>
            </a:r>
            <a:r>
              <a:rPr lang="en-US" sz="2400" b="1" dirty="0" err="1" smtClean="0">
                <a:latin typeface="Times New Roman" pitchFamily="18" charset="0"/>
                <a:cs typeface="Times New Roman" pitchFamily="18" charset="0"/>
              </a:rPr>
              <a:t>Wearables</a:t>
            </a:r>
            <a:r>
              <a:rPr lang="en-US" sz="2400" b="1" dirty="0" smtClean="0">
                <a:latin typeface="Times New Roman" pitchFamily="18" charset="0"/>
                <a:cs typeface="Times New Roman" pitchFamily="18" charset="0"/>
              </a:rPr>
              <a:t>:</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Virtual glasses, fitness bands to monitor for example calorie expenditure and heart beats, or GPS tracking belts, are just some examples of wearable devices that we have been using for some time now.</a:t>
            </a:r>
          </a:p>
          <a:p>
            <a:pPr algn="just"/>
            <a:endParaRPr lang="en-US" sz="2400" dirty="0" smtClean="0">
              <a:latin typeface="Times New Roman" pitchFamily="18" charset="0"/>
              <a:cs typeface="Times New Roman" pitchFamily="18" charset="0"/>
            </a:endParaRPr>
          </a:p>
          <a:p>
            <a:pPr algn="just">
              <a:buFont typeface="Arial" pitchFamily="34" charset="0"/>
              <a:buChar char="•"/>
            </a:pPr>
            <a:r>
              <a:rPr lang="en-US" sz="2400" b="1" dirty="0" smtClean="0">
                <a:latin typeface="Times New Roman" pitchFamily="18" charset="0"/>
                <a:cs typeface="Times New Roman" pitchFamily="18" charset="0"/>
              </a:rPr>
              <a:t>Health</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The use of </a:t>
            </a:r>
            <a:r>
              <a:rPr lang="en-US" sz="2400" dirty="0" err="1" smtClean="0">
                <a:latin typeface="Times New Roman" pitchFamily="18" charset="0"/>
                <a:cs typeface="Times New Roman" pitchFamily="18" charset="0"/>
              </a:rPr>
              <a:t>wearables</a:t>
            </a:r>
            <a:r>
              <a:rPr lang="en-US" sz="2400" dirty="0" smtClean="0">
                <a:latin typeface="Times New Roman" pitchFamily="18" charset="0"/>
                <a:cs typeface="Times New Roman" pitchFamily="18" charset="0"/>
              </a:rPr>
              <a:t> or sensors connected to patients, allows doctors to monitor a patient's condition outside the hospital and in real-time. </a:t>
            </a:r>
          </a:p>
          <a:p>
            <a:pPr algn="just"/>
            <a:r>
              <a:rPr lang="en-US" sz="2400" dirty="0" smtClean="0">
                <a:latin typeface="Times New Roman" pitchFamily="18" charset="0"/>
                <a:cs typeface="Times New Roman" pitchFamily="18" charset="0"/>
              </a:rPr>
              <a:t>Through continuously monitoring certain metrics and automatic alerts on their vital signs, the Internet of Things helps to improve the care for patients and the prevention of lethal events in high-risk patients.</a:t>
            </a:r>
          </a:p>
          <a:p>
            <a:pPr algn="just"/>
            <a:endParaRPr lang="en-US" sz="2400" dirty="0" smtClean="0">
              <a:latin typeface="Times New Roman" pitchFamily="18" charset="0"/>
              <a:cs typeface="Times New Roman" pitchFamily="18" charset="0"/>
            </a:endParaRPr>
          </a:p>
          <a:p>
            <a:pPr>
              <a:buFont typeface="Arial" pitchFamily="34" charset="0"/>
              <a:buChar char="•"/>
            </a:pPr>
            <a:r>
              <a:rPr lang="en-US" sz="2400" b="1" dirty="0" smtClean="0">
                <a:latin typeface="Times New Roman" pitchFamily="18" charset="0"/>
                <a:cs typeface="Times New Roman" pitchFamily="18" charset="0"/>
              </a:rPr>
              <a:t>Traffic monitoring</a:t>
            </a:r>
          </a:p>
          <a:p>
            <a:r>
              <a:rPr lang="en-US" sz="2400" dirty="0" smtClean="0">
                <a:latin typeface="Times New Roman" pitchFamily="18" charset="0"/>
                <a:cs typeface="Times New Roman" pitchFamily="18" charset="0"/>
              </a:rPr>
              <a:t>The Internet of things can be very useful in the management of vehicular traffic in large cities, contributing to the concept of smart cities.</a:t>
            </a:r>
          </a:p>
          <a:p>
            <a:pPr algn="just"/>
            <a:endParaRPr lang="en-US" sz="2400" dirty="0" smtClean="0">
              <a:latin typeface="Times New Roman" pitchFamily="18" charset="0"/>
              <a:cs typeface="Times New Roman" pitchFamily="18" charset="0"/>
            </a:endParaRPr>
          </a:p>
          <a:p>
            <a:endParaRPr lang="en-US" sz="2400" dirty="0" smtClean="0"/>
          </a:p>
          <a:p>
            <a:pPr algn="just">
              <a:buFont typeface="Arial" pitchFamily="34" charset="0"/>
              <a:buChar char="•"/>
            </a:pPr>
            <a:endParaRPr lang="en-IN" sz="2400" dirty="0" smtClean="0">
              <a:latin typeface="Times New Roman" pitchFamily="18" charset="0"/>
              <a:cs typeface="Times New Roman"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C:\Users\mohit\Desktop\NIT Jalandhar\Cloud computing (CSE 2017-21)\Unit-VI security\Capture11.PNG"/>
          <p:cNvPicPr>
            <a:picLocks noChangeAspect="1" noChangeArrowheads="1"/>
          </p:cNvPicPr>
          <p:nvPr/>
        </p:nvPicPr>
        <p:blipFill>
          <a:blip r:embed="rId2"/>
          <a:srcRect/>
          <a:stretch>
            <a:fillRect/>
          </a:stretch>
        </p:blipFill>
        <p:spPr bwMode="auto">
          <a:xfrm>
            <a:off x="590843" y="280546"/>
            <a:ext cx="10916529" cy="6270674"/>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ChangeArrowheads="1"/>
          </p:cNvSpPr>
          <p:nvPr/>
        </p:nvSpPr>
        <p:spPr bwMode="auto">
          <a:xfrm>
            <a:off x="306558" y="210166"/>
            <a:ext cx="11885442" cy="587375"/>
          </a:xfrm>
          <a:prstGeom prst="rect">
            <a:avLst/>
          </a:prstGeom>
          <a:noFill/>
          <a:ln w="9525">
            <a:noFill/>
            <a:round/>
            <a:headEnd/>
            <a:tailEnd/>
          </a:ln>
        </p:spPr>
        <p:txBody>
          <a:bodyPr wrap="square" lIns="90000" tIns="46800" rIns="90000" bIns="46800">
            <a:spAutoFit/>
          </a:bodyPr>
          <a:lstStyle/>
          <a:p>
            <a:pPr algn="ct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b="1" dirty="0" smtClean="0">
                <a:latin typeface="Times New Roman" pitchFamily="18" charset="0"/>
              </a:rPr>
              <a:t>Applications of </a:t>
            </a:r>
            <a:r>
              <a:rPr lang="en-IN" sz="3200" b="1" dirty="0" err="1" smtClean="0">
                <a:latin typeface="Times New Roman" pitchFamily="18" charset="0"/>
              </a:rPr>
              <a:t>IoT</a:t>
            </a:r>
            <a:r>
              <a:rPr lang="en-IN" sz="3200" b="1" dirty="0" smtClean="0">
                <a:latin typeface="Times New Roman" pitchFamily="18" charset="0"/>
              </a:rPr>
              <a:t> </a:t>
            </a:r>
            <a:endParaRPr lang="en-IN" sz="3200" b="1" dirty="0">
              <a:latin typeface="Times New Roman" pitchFamily="18" charset="0"/>
            </a:endParaRPr>
          </a:p>
        </p:txBody>
      </p:sp>
      <p:sp>
        <p:nvSpPr>
          <p:cNvPr id="40963" name="Text Box 2"/>
          <p:cNvSpPr txBox="1">
            <a:spLocks noChangeArrowheads="1"/>
          </p:cNvSpPr>
          <p:nvPr/>
        </p:nvSpPr>
        <p:spPr bwMode="auto">
          <a:xfrm>
            <a:off x="241303" y="900332"/>
            <a:ext cx="11690351" cy="5739619"/>
          </a:xfrm>
          <a:prstGeom prst="rect">
            <a:avLst/>
          </a:prstGeom>
          <a:noFill/>
          <a:ln w="9525">
            <a:noFill/>
            <a:round/>
            <a:headEnd/>
            <a:tailEnd/>
          </a:ln>
        </p:spPr>
        <p:txBody>
          <a:bodyPr lIns="90000" tIns="46800" rIns="90000" bIns="46800"/>
          <a:lstStyle/>
          <a:p>
            <a:pPr algn="just">
              <a:buFont typeface="Arial" pitchFamily="34" charset="0"/>
              <a:buChar char="•"/>
            </a:pPr>
            <a:r>
              <a:rPr lang="en-US" sz="2400" dirty="0" smtClean="0">
                <a:latin typeface="Times New Roman" pitchFamily="18" charset="0"/>
                <a:cs typeface="Times New Roman" pitchFamily="18" charset="0"/>
              </a:rPr>
              <a:t>When we use our mobile phones as sensors, which collect and share data from our vehicles through applications such as </a:t>
            </a:r>
            <a:r>
              <a:rPr lang="en-US" sz="2400" dirty="0" err="1" smtClean="0">
                <a:latin typeface="Times New Roman" pitchFamily="18" charset="0"/>
                <a:cs typeface="Times New Roman" pitchFamily="18" charset="0"/>
              </a:rPr>
              <a:t>Waze</a:t>
            </a:r>
            <a:r>
              <a:rPr lang="en-US" sz="2400" dirty="0" smtClean="0">
                <a:latin typeface="Times New Roman" pitchFamily="18" charset="0"/>
                <a:cs typeface="Times New Roman" pitchFamily="18" charset="0"/>
              </a:rPr>
              <a:t> or Google Maps, </a:t>
            </a:r>
          </a:p>
          <a:p>
            <a:pPr algn="just">
              <a:buFont typeface="Arial" pitchFamily="34" charset="0"/>
              <a:buChar char="•"/>
            </a:pPr>
            <a:r>
              <a:rPr lang="en-US" sz="2400" dirty="0" smtClean="0">
                <a:latin typeface="Times New Roman" pitchFamily="18" charset="0"/>
                <a:cs typeface="Times New Roman" pitchFamily="18" charset="0"/>
              </a:rPr>
              <a:t>we are using the Internet of Things to inform us and at the same time contribute to traffic monitoring, showing the conditions of the different routes, and feeding and improving the information on the different routes to the same destination, distance, estimated time of arrival.</a:t>
            </a:r>
          </a:p>
          <a:p>
            <a:pPr algn="just">
              <a:buFont typeface="Arial" pitchFamily="34" charset="0"/>
              <a:buChar char="•"/>
            </a:pPr>
            <a:endParaRPr lang="en-US" sz="2400" dirty="0" smtClean="0">
              <a:latin typeface="Times New Roman" pitchFamily="18" charset="0"/>
              <a:cs typeface="Times New Roman" pitchFamily="18" charset="0"/>
            </a:endParaRPr>
          </a:p>
          <a:p>
            <a:r>
              <a:rPr lang="en-US" sz="2400" b="1" dirty="0" smtClean="0"/>
              <a:t>Fleet management: </a:t>
            </a:r>
            <a:r>
              <a:rPr lang="en-US" sz="2400" dirty="0" smtClean="0">
                <a:latin typeface="Times New Roman" pitchFamily="18" charset="0"/>
                <a:cs typeface="Times New Roman" pitchFamily="18" charset="0"/>
              </a:rPr>
              <a:t>The installation of sensors in fleet vehicles helps to establish an effective interconnectivity between the vehicles and their managers as well as between the vehicles and their drivers. </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The application of the Internet of Things to fleet management assists with geolocation, performance analysis, telemetry control and fuel savings, the reduction of polluting emissions to the environment and can even provide valuable information to improve the driving of vehicles.</a:t>
            </a:r>
          </a:p>
          <a:p>
            <a:pPr algn="just">
              <a:buFont typeface="Arial" pitchFamily="34" charset="0"/>
              <a:buChar char="•"/>
            </a:pPr>
            <a:endParaRPr lang="en-US" sz="2400" dirty="0" smtClean="0">
              <a:latin typeface="Times New Roman" pitchFamily="18" charset="0"/>
              <a:cs typeface="Times New Roman" pitchFamily="18" charset="0"/>
            </a:endParaRPr>
          </a:p>
          <a:p>
            <a:pPr algn="just">
              <a:buFont typeface="Arial" pitchFamily="34" charset="0"/>
              <a:buChar char="•"/>
            </a:pPr>
            <a:endParaRPr lang="en-IN" sz="2400" dirty="0" smtClean="0">
              <a:latin typeface="Times New Roman" pitchFamily="18" charset="0"/>
              <a:cs typeface="Times New Roman"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ChangeArrowheads="1"/>
          </p:cNvSpPr>
          <p:nvPr/>
        </p:nvSpPr>
        <p:spPr bwMode="auto">
          <a:xfrm>
            <a:off x="306558" y="210166"/>
            <a:ext cx="11885442" cy="587375"/>
          </a:xfrm>
          <a:prstGeom prst="rect">
            <a:avLst/>
          </a:prstGeom>
          <a:noFill/>
          <a:ln w="9525">
            <a:noFill/>
            <a:round/>
            <a:headEnd/>
            <a:tailEnd/>
          </a:ln>
        </p:spPr>
        <p:txBody>
          <a:bodyPr wrap="square" lIns="90000" tIns="46800" rIns="90000" bIns="46800">
            <a:spAutoFit/>
          </a:bodyPr>
          <a:lstStyle/>
          <a:p>
            <a:pPr algn="ct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b="1" dirty="0" smtClean="0">
                <a:latin typeface="Times New Roman" pitchFamily="18" charset="0"/>
              </a:rPr>
              <a:t>Applications of </a:t>
            </a:r>
            <a:r>
              <a:rPr lang="en-IN" sz="3200" b="1" dirty="0" err="1" smtClean="0">
                <a:latin typeface="Times New Roman" pitchFamily="18" charset="0"/>
              </a:rPr>
              <a:t>IoT</a:t>
            </a:r>
            <a:r>
              <a:rPr lang="en-IN" sz="3200" b="1" dirty="0" smtClean="0">
                <a:latin typeface="Times New Roman" pitchFamily="18" charset="0"/>
              </a:rPr>
              <a:t> </a:t>
            </a:r>
            <a:endParaRPr lang="en-IN" sz="3200" b="1" dirty="0">
              <a:latin typeface="Times New Roman" pitchFamily="18" charset="0"/>
            </a:endParaRPr>
          </a:p>
        </p:txBody>
      </p:sp>
      <p:sp>
        <p:nvSpPr>
          <p:cNvPr id="40963" name="Text Box 2"/>
          <p:cNvSpPr txBox="1">
            <a:spLocks noChangeArrowheads="1"/>
          </p:cNvSpPr>
          <p:nvPr/>
        </p:nvSpPr>
        <p:spPr bwMode="auto">
          <a:xfrm>
            <a:off x="241303" y="900332"/>
            <a:ext cx="11690351" cy="5739619"/>
          </a:xfrm>
          <a:prstGeom prst="rect">
            <a:avLst/>
          </a:prstGeom>
          <a:noFill/>
          <a:ln w="9525">
            <a:noFill/>
            <a:round/>
            <a:headEnd/>
            <a:tailEnd/>
          </a:ln>
        </p:spPr>
        <p:txBody>
          <a:bodyPr lIns="90000" tIns="46800" rIns="90000" bIns="46800"/>
          <a:lstStyle/>
          <a:p>
            <a:pPr algn="just"/>
            <a:r>
              <a:rPr lang="en-US" sz="2400" b="1" dirty="0" smtClean="0">
                <a:latin typeface="Times New Roman" pitchFamily="18" charset="0"/>
                <a:cs typeface="Times New Roman" pitchFamily="18" charset="0"/>
              </a:rPr>
              <a:t>Agriculture: </a:t>
            </a:r>
            <a:r>
              <a:rPr lang="en-US" sz="2400" dirty="0" smtClean="0">
                <a:latin typeface="Times New Roman" pitchFamily="18" charset="0"/>
                <a:cs typeface="Times New Roman" pitchFamily="18" charset="0"/>
              </a:rPr>
              <a:t>The quality of soil is crucial to produce good crops, and the Internet of Things offers farmers the possibility to access detailed knowledge and valuable information of their soil condition.</a:t>
            </a:r>
          </a:p>
          <a:p>
            <a:pPr algn="just"/>
            <a:r>
              <a:rPr lang="en-US" sz="2400" dirty="0" smtClean="0">
                <a:latin typeface="Times New Roman" pitchFamily="18" charset="0"/>
                <a:cs typeface="Times New Roman" pitchFamily="18" charset="0"/>
              </a:rPr>
              <a:t>Through the implementation of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sensors, a significant amount of data can be obtained on the state and stages of the soil. </a:t>
            </a:r>
          </a:p>
          <a:p>
            <a:pPr algn="just"/>
            <a:r>
              <a:rPr lang="en-US" sz="2400" dirty="0" smtClean="0">
                <a:latin typeface="Times New Roman" pitchFamily="18" charset="0"/>
                <a:cs typeface="Times New Roman" pitchFamily="18" charset="0"/>
              </a:rPr>
              <a:t>Information such as soil moisture, level of acidity, the presence of certain nutrients, temperature and many other chemical characteristics, helps farmers control irrigation, make water use more efficient, specify the best times to start sowing, and even discover the presence of diseases in plants and soil.</a:t>
            </a:r>
          </a:p>
          <a:p>
            <a:endParaRPr lang="en-US" sz="2400" b="1" dirty="0" smtClean="0"/>
          </a:p>
          <a:p>
            <a:pPr algn="just"/>
            <a:r>
              <a:rPr lang="en-US" sz="2400" b="1" dirty="0" smtClean="0">
                <a:latin typeface="Times New Roman" pitchFamily="18" charset="0"/>
                <a:cs typeface="Times New Roman" pitchFamily="18" charset="0"/>
              </a:rPr>
              <a:t>Hospitality: </a:t>
            </a:r>
            <a:r>
              <a:rPr lang="en-US" sz="2400" dirty="0" smtClean="0">
                <a:latin typeface="Times New Roman" pitchFamily="18" charset="0"/>
                <a:cs typeface="Times New Roman" pitchFamily="18" charset="0"/>
              </a:rPr>
              <a:t>The application of the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to the hotel industry brings with it interesting improvements in the quality of the service. With the implementation of electronic keys, which are sent directly to the mobile devices of each guest, it is possible to automate various interactions.</a:t>
            </a:r>
          </a:p>
          <a:p>
            <a:pPr algn="just"/>
            <a:endParaRPr lang="en-US" sz="2400" dirty="0">
              <a:latin typeface="Times New Roman" pitchFamily="18" charset="0"/>
              <a:cs typeface="Times New Roman"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ChangeArrowheads="1"/>
          </p:cNvSpPr>
          <p:nvPr/>
        </p:nvSpPr>
        <p:spPr bwMode="auto">
          <a:xfrm>
            <a:off x="306558" y="210166"/>
            <a:ext cx="11885442" cy="587375"/>
          </a:xfrm>
          <a:prstGeom prst="rect">
            <a:avLst/>
          </a:prstGeom>
          <a:noFill/>
          <a:ln w="9525">
            <a:noFill/>
            <a:round/>
            <a:headEnd/>
            <a:tailEnd/>
          </a:ln>
        </p:spPr>
        <p:txBody>
          <a:bodyPr wrap="square" lIns="90000" tIns="46800" rIns="90000" bIns="46800">
            <a:spAutoFit/>
          </a:bodyPr>
          <a:lstStyle/>
          <a:p>
            <a:pPr algn="ct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b="1" dirty="0" smtClean="0">
                <a:latin typeface="Times New Roman" pitchFamily="18" charset="0"/>
              </a:rPr>
              <a:t>Applications of </a:t>
            </a:r>
            <a:r>
              <a:rPr lang="en-IN" sz="3200" b="1" dirty="0" err="1" smtClean="0">
                <a:latin typeface="Times New Roman" pitchFamily="18" charset="0"/>
              </a:rPr>
              <a:t>IoT</a:t>
            </a:r>
            <a:r>
              <a:rPr lang="en-IN" sz="3200" b="1" dirty="0" smtClean="0">
                <a:latin typeface="Times New Roman" pitchFamily="18" charset="0"/>
              </a:rPr>
              <a:t> </a:t>
            </a:r>
            <a:endParaRPr lang="en-IN" sz="3200" b="1" dirty="0">
              <a:latin typeface="Times New Roman" pitchFamily="18" charset="0"/>
            </a:endParaRPr>
          </a:p>
        </p:txBody>
      </p:sp>
      <p:sp>
        <p:nvSpPr>
          <p:cNvPr id="40963" name="Text Box 2"/>
          <p:cNvSpPr txBox="1">
            <a:spLocks noChangeArrowheads="1"/>
          </p:cNvSpPr>
          <p:nvPr/>
        </p:nvSpPr>
        <p:spPr bwMode="auto">
          <a:xfrm>
            <a:off x="241303" y="900332"/>
            <a:ext cx="11690351" cy="5957668"/>
          </a:xfrm>
          <a:prstGeom prst="rect">
            <a:avLst/>
          </a:prstGeom>
          <a:noFill/>
          <a:ln w="9525">
            <a:noFill/>
            <a:round/>
            <a:headEnd/>
            <a:tailEnd/>
          </a:ln>
        </p:spPr>
        <p:txBody>
          <a:bodyPr lIns="90000" tIns="46800" rIns="90000" bIns="46800"/>
          <a:lstStyle/>
          <a:p>
            <a:pPr algn="just"/>
            <a:r>
              <a:rPr lang="en-US" sz="2400" b="1" dirty="0" smtClean="0"/>
              <a:t> </a:t>
            </a:r>
            <a:r>
              <a:rPr lang="en-US" sz="2400" b="1" dirty="0" smtClean="0">
                <a:latin typeface="Times New Roman" pitchFamily="18" charset="0"/>
                <a:cs typeface="Times New Roman" pitchFamily="18" charset="0"/>
              </a:rPr>
              <a:t>Smart grid and energy saving: </a:t>
            </a:r>
            <a:r>
              <a:rPr lang="en-US" sz="2400" dirty="0" smtClean="0">
                <a:latin typeface="Times New Roman" pitchFamily="18" charset="0"/>
                <a:cs typeface="Times New Roman" pitchFamily="18" charset="0"/>
              </a:rPr>
              <a:t>The progressive use of intelligent energy meters, or meters equipped with sensors, and the installation of sensors in different strategic points that go from the production plants to the different  distribution points, allows better monitoring and control of the electrical network.</a:t>
            </a:r>
          </a:p>
          <a:p>
            <a:pPr algn="just"/>
            <a:r>
              <a:rPr lang="en-US" sz="2400" b="1" dirty="0" smtClean="0">
                <a:latin typeface="Times New Roman" pitchFamily="18" charset="0"/>
                <a:cs typeface="Times New Roman" pitchFamily="18" charset="0"/>
              </a:rPr>
              <a:t>Water supply: </a:t>
            </a:r>
            <a:r>
              <a:rPr lang="en-US" sz="2400" dirty="0" smtClean="0">
                <a:latin typeface="Times New Roman" pitchFamily="18" charset="0"/>
                <a:cs typeface="Times New Roman" pitchFamily="18" charset="0"/>
              </a:rPr>
              <a:t>A sensor, either incorporated or adjusted externally to water meters, connected to the Internet and accompanied by the necessary </a:t>
            </a:r>
            <a:r>
              <a:rPr lang="en-US" sz="2400" i="1" dirty="0" smtClean="0">
                <a:latin typeface="Times New Roman" pitchFamily="18" charset="0"/>
                <a:cs typeface="Times New Roman" pitchFamily="18" charset="0"/>
              </a:rPr>
              <a:t>software</a:t>
            </a:r>
            <a:r>
              <a:rPr lang="en-US" sz="2400" dirty="0" smtClean="0">
                <a:latin typeface="Times New Roman" pitchFamily="18" charset="0"/>
                <a:cs typeface="Times New Roman" pitchFamily="18" charset="0"/>
              </a:rPr>
              <a:t>, helps to collect, process and analyze data, which allows understanding the behavior of consumers, detecting faults in the supply service, report results and offer courses of action to the company that provides the service.</a:t>
            </a:r>
          </a:p>
          <a:p>
            <a:pPr algn="just"/>
            <a:r>
              <a:rPr lang="en-US" sz="2400" b="1" dirty="0" smtClean="0">
                <a:latin typeface="Times New Roman" pitchFamily="18" charset="0"/>
                <a:cs typeface="Times New Roman" pitchFamily="18" charset="0"/>
              </a:rPr>
              <a:t>Maintenance management: </a:t>
            </a:r>
            <a:r>
              <a:rPr lang="en-US" sz="2400" dirty="0" smtClean="0">
                <a:latin typeface="Times New Roman" pitchFamily="18" charset="0"/>
                <a:cs typeface="Times New Roman" pitchFamily="18" charset="0"/>
              </a:rPr>
              <a:t>One of the areas where the application of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technology is most extensive is precisely maintenance management. Through the combination of sensors and </a:t>
            </a:r>
            <a:r>
              <a:rPr lang="en-US" sz="2400" i="1" dirty="0" smtClean="0">
                <a:latin typeface="Times New Roman" pitchFamily="18" charset="0"/>
                <a:cs typeface="Times New Roman" pitchFamily="18" charset="0"/>
              </a:rPr>
              <a:t>software </a:t>
            </a:r>
            <a:r>
              <a:rPr lang="en-US" sz="2400" dirty="0" smtClean="0">
                <a:latin typeface="Times New Roman" pitchFamily="18" charset="0"/>
                <a:cs typeface="Times New Roman" pitchFamily="18" charset="0"/>
              </a:rPr>
              <a:t>specialized in </a:t>
            </a:r>
            <a:r>
              <a:rPr lang="en-US" sz="2400" dirty="0" smtClean="0">
                <a:latin typeface="Times New Roman" pitchFamily="18" charset="0"/>
                <a:cs typeface="Times New Roman" pitchFamily="18" charset="0"/>
                <a:hlinkClick r:id="rId3"/>
              </a:rPr>
              <a:t>CMMS/ EAM</a:t>
            </a:r>
            <a:r>
              <a:rPr lang="en-US" sz="2400" dirty="0" smtClean="0">
                <a:latin typeface="Times New Roman" pitchFamily="18" charset="0"/>
                <a:cs typeface="Times New Roman" pitchFamily="18" charset="0"/>
              </a:rPr>
              <a:t> maintenance management, a multifunctional tool is obtained whose use can be applied to a multiplicity of disciplines and practices, with the purpose of extending the useful life of physical assets, while guaranteeing asset reliability and availability.</a:t>
            </a:r>
          </a:p>
          <a:p>
            <a:endParaRPr lang="en-US" sz="2400" dirty="0" smtClean="0"/>
          </a:p>
          <a:p>
            <a:endParaRPr lang="en-US" sz="2400"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12192000" cy="794507"/>
          </a:xfrm>
          <a:solidFill>
            <a:schemeClr val="bg1"/>
          </a:solidFill>
        </p:spPr>
        <p:txBody>
          <a:bodyPr>
            <a:normAutofit/>
          </a:bodyPr>
          <a:lstStyle/>
          <a:p>
            <a:pPr algn="ctr"/>
            <a:r>
              <a:rPr lang="en-US" sz="3600" b="1" dirty="0" smtClean="0">
                <a:solidFill>
                  <a:schemeClr val="tx1"/>
                </a:solidFill>
                <a:latin typeface="Times New Roman" pitchFamily="18" charset="0"/>
                <a:cs typeface="Times New Roman" pitchFamily="18" charset="0"/>
              </a:rPr>
              <a:t>Challenges of </a:t>
            </a:r>
            <a:r>
              <a:rPr lang="en-US" sz="3600" b="1" dirty="0" err="1" smtClean="0">
                <a:solidFill>
                  <a:schemeClr val="tx1"/>
                </a:solidFill>
                <a:latin typeface="Times New Roman" pitchFamily="18" charset="0"/>
                <a:cs typeface="Times New Roman" pitchFamily="18" charset="0"/>
              </a:rPr>
              <a:t>IoT</a:t>
            </a:r>
            <a:endParaRPr lang="en-US" sz="3600"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209797" y="1491175"/>
            <a:ext cx="11508591" cy="4709539"/>
          </a:xfrm>
        </p:spPr>
        <p:txBody>
          <a:bodyPr>
            <a:normAutofit/>
          </a:bodyPr>
          <a:lstStyle/>
          <a:p>
            <a:pPr>
              <a:buFont typeface="Wingdings" panose="05000000000000000000" pitchFamily="2" charset="2"/>
              <a:buChar char="Ø"/>
            </a:pPr>
            <a:r>
              <a:rPr lang="en-US" dirty="0">
                <a:latin typeface="Times New Roman" pitchFamily="18" charset="0"/>
                <a:cs typeface="Times New Roman" pitchFamily="18" charset="0"/>
              </a:rPr>
              <a:t>Power </a:t>
            </a:r>
            <a:r>
              <a:rPr lang="en-US" dirty="0" smtClean="0">
                <a:latin typeface="Times New Roman" pitchFamily="18" charset="0"/>
                <a:cs typeface="Times New Roman" pitchFamily="18" charset="0"/>
              </a:rPr>
              <a:t>management</a:t>
            </a:r>
          </a:p>
          <a:p>
            <a:pPr>
              <a:buFont typeface="Wingdings" panose="05000000000000000000" pitchFamily="2" charset="2"/>
              <a:buChar char="Ø"/>
            </a:pPr>
            <a:r>
              <a:rPr lang="en-US" dirty="0" smtClean="0">
                <a:latin typeface="Times New Roman" pitchFamily="18" charset="0"/>
                <a:cs typeface="Times New Roman" pitchFamily="18" charset="0"/>
              </a:rPr>
              <a:t>Connectivity</a:t>
            </a:r>
          </a:p>
          <a:p>
            <a:pPr>
              <a:buFont typeface="Wingdings" panose="05000000000000000000" pitchFamily="2" charset="2"/>
              <a:buChar char="Ø"/>
            </a:pPr>
            <a:r>
              <a:rPr lang="en-US" dirty="0" smtClean="0">
                <a:latin typeface="Times New Roman" pitchFamily="18" charset="0"/>
                <a:cs typeface="Times New Roman" pitchFamily="18" charset="0"/>
              </a:rPr>
              <a:t>Complexity</a:t>
            </a:r>
          </a:p>
          <a:p>
            <a:pPr>
              <a:buFont typeface="Wingdings" panose="05000000000000000000" pitchFamily="2" charset="2"/>
              <a:buChar char="Ø"/>
            </a:pPr>
            <a:r>
              <a:rPr lang="en-US" dirty="0">
                <a:latin typeface="Times New Roman" pitchFamily="18" charset="0"/>
                <a:cs typeface="Times New Roman" pitchFamily="18" charset="0"/>
              </a:rPr>
              <a:t>Energy </a:t>
            </a:r>
            <a:r>
              <a:rPr lang="en-US" dirty="0" smtClean="0">
                <a:latin typeface="Times New Roman" pitchFamily="18" charset="0"/>
                <a:cs typeface="Times New Roman" pitchFamily="18" charset="0"/>
              </a:rPr>
              <a:t>efficiency</a:t>
            </a:r>
          </a:p>
          <a:p>
            <a:pPr>
              <a:buFont typeface="Wingdings" panose="05000000000000000000" pitchFamily="2" charset="2"/>
              <a:buChar char="Ø"/>
            </a:pPr>
            <a:r>
              <a:rPr lang="en-US" dirty="0">
                <a:latin typeface="Times New Roman" pitchFamily="18" charset="0"/>
                <a:cs typeface="Times New Roman" pitchFamily="18" charset="0"/>
              </a:rPr>
              <a:t>Security </a:t>
            </a:r>
            <a:r>
              <a:rPr lang="en-US" dirty="0" smtClean="0">
                <a:latin typeface="Times New Roman" pitchFamily="18" charset="0"/>
                <a:cs typeface="Times New Roman" pitchFamily="18" charset="0"/>
              </a:rPr>
              <a:t>mechanism</a:t>
            </a:r>
          </a:p>
          <a:p>
            <a:pPr>
              <a:buFont typeface="Wingdings" panose="05000000000000000000" pitchFamily="2" charset="2"/>
              <a:buChar char="Ø"/>
            </a:pPr>
            <a:r>
              <a:rPr lang="en-US" dirty="0">
                <a:latin typeface="Times New Roman" pitchFamily="18" charset="0"/>
                <a:cs typeface="Times New Roman" pitchFamily="18" charset="0"/>
              </a:rPr>
              <a:t>Data </a:t>
            </a:r>
            <a:r>
              <a:rPr lang="en-US" dirty="0" smtClean="0">
                <a:latin typeface="Times New Roman" pitchFamily="18" charset="0"/>
                <a:cs typeface="Times New Roman" pitchFamily="18" charset="0"/>
              </a:rPr>
              <a:t>handling</a:t>
            </a:r>
          </a:p>
          <a:p>
            <a:pPr>
              <a:buFont typeface="Wingdings" panose="05000000000000000000" pitchFamily="2" charset="2"/>
              <a:buChar char="Ø"/>
            </a:pPr>
            <a:r>
              <a:rPr lang="en-US" dirty="0">
                <a:latin typeface="Times New Roman" pitchFamily="18" charset="0"/>
                <a:cs typeface="Times New Roman" pitchFamily="18" charset="0"/>
              </a:rPr>
              <a:t>Simplicity</a:t>
            </a:r>
            <a:endParaRPr lang="en-US" sz="2800" dirty="0">
              <a:solidFill>
                <a:schemeClr val="tx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127112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0332" y="259426"/>
            <a:ext cx="10363200" cy="1048870"/>
          </a:xfrm>
        </p:spPr>
        <p:txBody>
          <a:bodyPr/>
          <a:lstStyle/>
          <a:p>
            <a:r>
              <a:rPr lang="en-US" b="1" dirty="0" smtClean="0">
                <a:latin typeface="Times New Roman" pitchFamily="18" charset="0"/>
                <a:cs typeface="Times New Roman" pitchFamily="18" charset="0"/>
              </a:rPr>
              <a:t>Limitation</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a:p>
        </p:txBody>
      </p:sp>
      <p:sp>
        <p:nvSpPr>
          <p:cNvPr id="3" name="Subtitle 2"/>
          <p:cNvSpPr>
            <a:spLocks noGrp="1"/>
          </p:cNvSpPr>
          <p:nvPr>
            <p:ph type="subTitle" idx="1"/>
          </p:nvPr>
        </p:nvSpPr>
        <p:spPr>
          <a:xfrm>
            <a:off x="182880" y="1410285"/>
            <a:ext cx="11704320" cy="2458329"/>
          </a:xfrm>
        </p:spPr>
        <p:txBody>
          <a:bodyPr/>
          <a:lstStyle/>
          <a:p>
            <a:pPr algn="just">
              <a:buFont typeface="Arial" charset="0"/>
              <a:buChar char="•"/>
            </a:pPr>
            <a:r>
              <a:rPr lang="en-US" sz="2800" dirty="0" err="1" smtClean="0">
                <a:solidFill>
                  <a:schemeClr val="tx1"/>
                </a:solidFill>
                <a:latin typeface="Times New Roman" pitchFamily="18" charset="0"/>
                <a:cs typeface="Times New Roman" pitchFamily="18" charset="0"/>
              </a:rPr>
              <a:t>IoT</a:t>
            </a:r>
            <a:r>
              <a:rPr lang="en-US" sz="2800" dirty="0" smtClean="0">
                <a:solidFill>
                  <a:schemeClr val="tx1"/>
                </a:solidFill>
                <a:latin typeface="Times New Roman" pitchFamily="18" charset="0"/>
                <a:cs typeface="Times New Roman" pitchFamily="18" charset="0"/>
              </a:rPr>
              <a:t> devices has limited capability of computation and storage, so we need services of cloud.</a:t>
            </a:r>
          </a:p>
          <a:p>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ChangeArrowheads="1"/>
          </p:cNvSpPr>
          <p:nvPr/>
        </p:nvSpPr>
        <p:spPr bwMode="auto">
          <a:xfrm>
            <a:off x="571500" y="350843"/>
            <a:ext cx="10278533" cy="587375"/>
          </a:xfrm>
          <a:prstGeom prst="rect">
            <a:avLst/>
          </a:prstGeom>
          <a:noFill/>
          <a:ln w="9525">
            <a:noFill/>
            <a:round/>
            <a:headEnd/>
            <a:tailEnd/>
          </a:ln>
        </p:spPr>
        <p:txBody>
          <a:bodyPr lIns="90000" tIns="46800" rIns="90000" bIns="46800">
            <a:spAutoFit/>
          </a:bodyPr>
          <a:lstStyle/>
          <a:p>
            <a:pPr algn="ct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b="1">
                <a:solidFill>
                  <a:schemeClr val="tx1"/>
                </a:solidFill>
                <a:latin typeface="Times New Roman" pitchFamily="18" charset="0"/>
              </a:rPr>
              <a:t>Integration of Cloud with IoT (CoT)</a:t>
            </a:r>
          </a:p>
        </p:txBody>
      </p:sp>
      <p:sp>
        <p:nvSpPr>
          <p:cNvPr id="41987" name="Text Box 2"/>
          <p:cNvSpPr txBox="1">
            <a:spLocks noChangeArrowheads="1"/>
          </p:cNvSpPr>
          <p:nvPr/>
        </p:nvSpPr>
        <p:spPr bwMode="auto">
          <a:xfrm>
            <a:off x="241303" y="1174755"/>
            <a:ext cx="11690351" cy="5222875"/>
          </a:xfrm>
          <a:prstGeom prst="rect">
            <a:avLst/>
          </a:prstGeom>
          <a:noFill/>
          <a:ln w="9525">
            <a:noFill/>
            <a:round/>
            <a:headEnd/>
            <a:tailEnd/>
          </a:ln>
        </p:spPr>
        <p:txBody>
          <a:bodyPr lIns="90000" tIns="46800" rIns="90000" bIns="46800"/>
          <a:lstStyle/>
          <a:p>
            <a:pPr algn="just">
              <a:buFont typeface="Arial" charset="0"/>
              <a:buChar char="•"/>
            </a:pPr>
            <a:r>
              <a:rPr lang="en-US" dirty="0">
                <a:solidFill>
                  <a:schemeClr val="tx1"/>
                </a:solidFill>
                <a:latin typeface="Times New Roman" pitchFamily="18" charset="0"/>
                <a:cs typeface="Times New Roman" pitchFamily="18" charset="0"/>
              </a:rPr>
              <a:t>The data generated by the </a:t>
            </a:r>
            <a:r>
              <a:rPr lang="en-US" dirty="0" err="1">
                <a:solidFill>
                  <a:schemeClr val="tx1"/>
                </a:solidFill>
                <a:latin typeface="Times New Roman" pitchFamily="18" charset="0"/>
                <a:cs typeface="Times New Roman" pitchFamily="18" charset="0"/>
              </a:rPr>
              <a:t>IoT</a:t>
            </a:r>
            <a:r>
              <a:rPr lang="en-US" dirty="0">
                <a:solidFill>
                  <a:schemeClr val="tx1"/>
                </a:solidFill>
                <a:latin typeface="Times New Roman" pitchFamily="18" charset="0"/>
                <a:cs typeface="Times New Roman" pitchFamily="18" charset="0"/>
              </a:rPr>
              <a:t> enabled devices is of enormous amount where it becomes difficult to perform analysis on physical systems. </a:t>
            </a:r>
          </a:p>
          <a:p>
            <a:pPr algn="just">
              <a:buFont typeface="Arial" charset="0"/>
              <a:buChar char="•"/>
            </a:pPr>
            <a:endParaRPr lang="en-US" dirty="0">
              <a:solidFill>
                <a:schemeClr val="tx1"/>
              </a:solidFill>
              <a:latin typeface="Times New Roman" pitchFamily="18" charset="0"/>
              <a:cs typeface="Times New Roman" pitchFamily="18" charset="0"/>
            </a:endParaRPr>
          </a:p>
          <a:p>
            <a:pPr algn="just">
              <a:buFont typeface="Arial" charset="0"/>
              <a:buChar char="•"/>
            </a:pPr>
            <a:r>
              <a:rPr lang="en-US" dirty="0">
                <a:solidFill>
                  <a:schemeClr val="tx1"/>
                </a:solidFill>
                <a:latin typeface="Times New Roman" pitchFamily="18" charset="0"/>
                <a:cs typeface="Times New Roman" pitchFamily="18" charset="0"/>
              </a:rPr>
              <a:t>Hence, to store, process and analyze this it demands the services of cloud. So, this </a:t>
            </a:r>
            <a:r>
              <a:rPr lang="en-US" dirty="0" err="1">
                <a:solidFill>
                  <a:schemeClr val="tx1"/>
                </a:solidFill>
                <a:latin typeface="Times New Roman" pitchFamily="18" charset="0"/>
                <a:cs typeface="Times New Roman" pitchFamily="18" charset="0"/>
              </a:rPr>
              <a:t>IoT</a:t>
            </a:r>
            <a:r>
              <a:rPr lang="en-US" dirty="0">
                <a:solidFill>
                  <a:schemeClr val="tx1"/>
                </a:solidFill>
                <a:latin typeface="Times New Roman" pitchFamily="18" charset="0"/>
                <a:cs typeface="Times New Roman" pitchFamily="18" charset="0"/>
              </a:rPr>
              <a:t> and cloud computing integration is referred to as Cloud of Things.</a:t>
            </a:r>
          </a:p>
          <a:p>
            <a:pPr algn="just">
              <a:buFont typeface="Arial" charset="0"/>
              <a:buChar char="•"/>
            </a:pPr>
            <a:endParaRPr lang="en-US" dirty="0">
              <a:solidFill>
                <a:schemeClr val="tx1"/>
              </a:solidFill>
              <a:latin typeface="Times New Roman" pitchFamily="18" charset="0"/>
              <a:cs typeface="Times New Roman" pitchFamily="18" charset="0"/>
            </a:endParaRPr>
          </a:p>
          <a:p>
            <a:pPr algn="just">
              <a:buFont typeface="Arial" charset="0"/>
              <a:buChar char="•"/>
            </a:pPr>
            <a:r>
              <a:rPr lang="en-US" dirty="0">
                <a:solidFill>
                  <a:schemeClr val="tx1"/>
                </a:solidFill>
                <a:latin typeface="Times New Roman" pitchFamily="18" charset="0"/>
                <a:cs typeface="Times New Roman" pitchFamily="18" charset="0"/>
              </a:rPr>
              <a:t>The Cloud of Things collects the sensor data of your connected machines in real-time and analyzes it. </a:t>
            </a:r>
          </a:p>
          <a:p>
            <a:pPr algn="just">
              <a:buFont typeface="Arial" charset="0"/>
              <a:buChar char="•"/>
            </a:pPr>
            <a:endParaRPr lang="en-US" dirty="0">
              <a:solidFill>
                <a:schemeClr val="tx1"/>
              </a:solidFill>
              <a:latin typeface="Times New Roman" pitchFamily="18" charset="0"/>
              <a:cs typeface="Times New Roman" pitchFamily="18" charset="0"/>
            </a:endParaRPr>
          </a:p>
          <a:p>
            <a:pPr algn="just">
              <a:buFont typeface="Arial" charset="0"/>
              <a:buChar char="•"/>
            </a:pPr>
            <a:r>
              <a:rPr lang="en-US" dirty="0">
                <a:solidFill>
                  <a:schemeClr val="tx1"/>
                </a:solidFill>
                <a:latin typeface="Times New Roman" pitchFamily="18" charset="0"/>
                <a:cs typeface="Times New Roman" pitchFamily="18" charset="0"/>
              </a:rPr>
              <a:t>It makes extremely easy to develop new business models, increase the efficiency of your systems and processes, reduce downtime and cut costs through predictive maintenance.</a:t>
            </a:r>
          </a:p>
          <a:p>
            <a:pPr algn="just">
              <a:buFont typeface="Arial" charset="0"/>
              <a:buChar char="•"/>
            </a:pPr>
            <a:endParaRPr lang="en-US" dirty="0">
              <a:solidFill>
                <a:schemeClr val="tx1"/>
              </a:solidFill>
              <a:latin typeface="Times New Roman" pitchFamily="18" charset="0"/>
              <a:cs typeface="Times New Roman" pitchFamily="18" charset="0"/>
            </a:endParaRPr>
          </a:p>
          <a:p>
            <a:pPr algn="just">
              <a:buFont typeface="Arial" charset="0"/>
              <a:buChar char="•"/>
            </a:pPr>
            <a:r>
              <a:rPr lang="en-US" dirty="0">
                <a:solidFill>
                  <a:schemeClr val="tx1"/>
                </a:solidFill>
                <a:latin typeface="Times New Roman" pitchFamily="18" charset="0"/>
                <a:cs typeface="Times New Roman" pitchFamily="18" charset="0"/>
              </a:rPr>
              <a:t>It also benefits one by having limited capacity and storage, improved performance, reduced overall cost.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ext Box 2"/>
          <p:cNvSpPr txBox="1">
            <a:spLocks noChangeArrowheads="1"/>
          </p:cNvSpPr>
          <p:nvPr/>
        </p:nvSpPr>
        <p:spPr bwMode="auto">
          <a:xfrm>
            <a:off x="241303" y="436098"/>
            <a:ext cx="11690351" cy="6203853"/>
          </a:xfrm>
          <a:prstGeom prst="rect">
            <a:avLst/>
          </a:prstGeom>
          <a:noFill/>
          <a:ln w="9525">
            <a:noFill/>
            <a:round/>
            <a:headEnd/>
            <a:tailEnd/>
          </a:ln>
        </p:spPr>
        <p:txBody>
          <a:bodyPr lIns="90000" tIns="46800" rIns="90000" bIns="46800"/>
          <a:lstStyle/>
          <a:p>
            <a:pPr lvl="0" algn="just">
              <a:spcAft>
                <a:spcPts val="600"/>
              </a:spcAft>
              <a:buFont typeface="Arial" pitchFamily="34" charset="0"/>
              <a:buChar char="•"/>
            </a:pPr>
            <a:r>
              <a:rPr lang="en-US" sz="2800" dirty="0" smtClean="0">
                <a:latin typeface="Times New Roman" pitchFamily="18" charset="0"/>
                <a:cs typeface="Times New Roman" pitchFamily="18" charset="0"/>
              </a:rPr>
              <a:t>Number of connected devices has already exceeded the number of people on Earth. </a:t>
            </a:r>
          </a:p>
          <a:p>
            <a:pPr lvl="0" algn="just">
              <a:spcAft>
                <a:spcPts val="600"/>
              </a:spcAft>
              <a:buFont typeface="Arial" pitchFamily="34" charset="0"/>
              <a:buChar char="•"/>
            </a:pPr>
            <a:r>
              <a:rPr lang="en-US" sz="2800" dirty="0" smtClean="0">
                <a:latin typeface="Times New Roman" pitchFamily="18" charset="0"/>
                <a:cs typeface="Times New Roman" pitchFamily="18" charset="0"/>
              </a:rPr>
              <a:t>Already, connected devices have reached 9 billion and are expected to grow more rapidly and reach 24 billion by 2020.</a:t>
            </a:r>
          </a:p>
          <a:p>
            <a:pPr lvl="0" algn="just">
              <a:spcAft>
                <a:spcPts val="600"/>
              </a:spcAft>
              <a:buFont typeface="Arial" pitchFamily="34" charset="0"/>
              <a:buChar char="•"/>
            </a:pPr>
            <a:r>
              <a:rPr lang="en-US" sz="2800" dirty="0" smtClean="0">
                <a:latin typeface="Times New Roman" pitchFamily="18" charset="0"/>
                <a:cs typeface="Times New Roman" pitchFamily="18" charset="0"/>
              </a:rPr>
              <a:t>By 2025, the </a:t>
            </a:r>
            <a:r>
              <a:rPr lang="en-US" sz="2800" b="1" dirty="0" err="1" smtClean="0">
                <a:latin typeface="Times New Roman" pitchFamily="18" charset="0"/>
                <a:cs typeface="Times New Roman" pitchFamily="18" charset="0"/>
              </a:rPr>
              <a:t>IoT</a:t>
            </a:r>
            <a:r>
              <a:rPr lang="en-US" sz="2800" dirty="0" smtClean="0">
                <a:latin typeface="Times New Roman" pitchFamily="18" charset="0"/>
                <a:cs typeface="Times New Roman" pitchFamily="18" charset="0"/>
              </a:rPr>
              <a:t> trends suggest the number will rise to 75 billion </a:t>
            </a:r>
            <a:r>
              <a:rPr lang="en-US" sz="2800" b="1" dirty="0" smtClean="0">
                <a:latin typeface="Times New Roman" pitchFamily="18" charset="0"/>
                <a:cs typeface="Times New Roman" pitchFamily="18" charset="0"/>
              </a:rPr>
              <a:t>devices.</a:t>
            </a:r>
            <a:r>
              <a:rPr lang="en-US" sz="2800" dirty="0" smtClean="0">
                <a:latin typeface="Times New Roman" pitchFamily="18" charset="0"/>
                <a:cs typeface="Times New Roman" pitchFamily="18" charset="0"/>
              </a:rPr>
              <a:t> </a:t>
            </a:r>
          </a:p>
          <a:p>
            <a:pPr lvl="0" algn="just">
              <a:spcAft>
                <a:spcPts val="600"/>
              </a:spcAft>
              <a:buFont typeface="Arial" pitchFamily="34" charset="0"/>
              <a:buChar char="•"/>
            </a:pPr>
            <a:r>
              <a:rPr lang="en-US" sz="2800" dirty="0" smtClean="0">
                <a:latin typeface="Times New Roman" pitchFamily="18" charset="0"/>
                <a:cs typeface="Times New Roman" pitchFamily="18" charset="0"/>
              </a:rPr>
              <a:t>Number of connected devices is rapidly increasing, so there is going to be a lot of data as well. </a:t>
            </a:r>
          </a:p>
          <a:p>
            <a:pPr lvl="0" algn="just">
              <a:spcAft>
                <a:spcPts val="600"/>
              </a:spcAft>
              <a:buFont typeface="Arial" pitchFamily="34" charset="0"/>
              <a:buChar char="•"/>
            </a:pPr>
            <a:r>
              <a:rPr lang="en-US" sz="2800" dirty="0" smtClean="0">
                <a:latin typeface="Times New Roman" pitchFamily="18" charset="0"/>
                <a:cs typeface="Times New Roman" pitchFamily="18" charset="0"/>
              </a:rPr>
              <a:t>Storing that data locally and temporarily will not be possible any more. There is going to be a need of</a:t>
            </a:r>
            <a:r>
              <a:rPr lang="en-US" sz="26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rental storage space. </a:t>
            </a:r>
          </a:p>
          <a:p>
            <a:pPr lvl="0" algn="just">
              <a:spcAft>
                <a:spcPts val="600"/>
              </a:spcAft>
              <a:buFont typeface="Arial" pitchFamily="34" charset="0"/>
              <a:buChar char="•"/>
            </a:pPr>
            <a:r>
              <a:rPr lang="en-US" sz="2800" dirty="0" smtClean="0">
                <a:latin typeface="Times New Roman" pitchFamily="18" charset="0"/>
                <a:cs typeface="Times New Roman" pitchFamily="18" charset="0"/>
              </a:rPr>
              <a:t>Also, this huge amount of data must also be utilized in the way it deserved.</a:t>
            </a:r>
            <a:endParaRPr lang="en-US" sz="2600" b="1" dirty="0" smtClean="0">
              <a:latin typeface="Times New Roman" pitchFamily="18" charset="0"/>
              <a:cs typeface="Times New Roman" pitchFamily="18" charset="0"/>
            </a:endParaRPr>
          </a:p>
          <a:p>
            <a:pPr lvl="0" algn="just"/>
            <a:endParaRPr lang="en-US" sz="2800" dirty="0">
              <a:latin typeface="Times New Roman" pitchFamily="18" charset="0"/>
              <a:cs typeface="Times New Roman"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
          <p:cNvSpPr>
            <a:spLocks noChangeArrowheads="1"/>
          </p:cNvSpPr>
          <p:nvPr/>
        </p:nvSpPr>
        <p:spPr bwMode="auto">
          <a:xfrm>
            <a:off x="114300" y="350843"/>
            <a:ext cx="10735733" cy="587375"/>
          </a:xfrm>
          <a:prstGeom prst="rect">
            <a:avLst/>
          </a:prstGeom>
          <a:noFill/>
          <a:ln w="9525">
            <a:noFill/>
            <a:round/>
            <a:headEnd/>
            <a:tailEnd/>
          </a:ln>
        </p:spPr>
        <p:txBody>
          <a:bodyPr lIns="90000" tIns="46800" rIns="90000" bIns="46800">
            <a:spAutoFit/>
          </a:bodyPr>
          <a:lstStyle/>
          <a:p>
            <a:pPr algn="ct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b="1">
                <a:solidFill>
                  <a:schemeClr val="tx1"/>
                </a:solidFill>
                <a:latin typeface="Times New Roman" pitchFamily="18" charset="0"/>
              </a:rPr>
              <a:t>Cloud with IoT </a:t>
            </a:r>
          </a:p>
        </p:txBody>
      </p:sp>
      <p:sp>
        <p:nvSpPr>
          <p:cNvPr id="43011" name="Text Box 2"/>
          <p:cNvSpPr txBox="1">
            <a:spLocks noChangeArrowheads="1"/>
          </p:cNvSpPr>
          <p:nvPr/>
        </p:nvSpPr>
        <p:spPr bwMode="auto">
          <a:xfrm>
            <a:off x="241303" y="1174755"/>
            <a:ext cx="11690351" cy="5222875"/>
          </a:xfrm>
          <a:prstGeom prst="rect">
            <a:avLst/>
          </a:prstGeom>
          <a:noFill/>
          <a:ln w="9525">
            <a:noFill/>
            <a:round/>
            <a:headEnd/>
            <a:tailEnd/>
          </a:ln>
        </p:spPr>
        <p:txBody>
          <a:bodyPr lIns="90000" tIns="46800" rIns="90000" bIns="46800"/>
          <a:lstStyle/>
          <a:p>
            <a:pPr algn="just"/>
            <a:endParaRPr lang="en-US">
              <a:solidFill>
                <a:schemeClr val="tx1"/>
              </a:solidFill>
              <a:latin typeface="Times New Roman" pitchFamily="18" charset="0"/>
              <a:cs typeface="Times New Roman" pitchFamily="18" charset="0"/>
            </a:endParaRPr>
          </a:p>
        </p:txBody>
      </p:sp>
      <p:pic>
        <p:nvPicPr>
          <p:cNvPr id="43012" name="Picture 2" descr="C:\Users\mohit\Desktop\Capture.PNG"/>
          <p:cNvPicPr>
            <a:picLocks noChangeAspect="1" noChangeArrowheads="1"/>
          </p:cNvPicPr>
          <p:nvPr/>
        </p:nvPicPr>
        <p:blipFill>
          <a:blip r:embed="rId3"/>
          <a:srcRect/>
          <a:stretch>
            <a:fillRect/>
          </a:stretch>
        </p:blipFill>
        <p:spPr bwMode="auto">
          <a:xfrm>
            <a:off x="1333501" y="1428755"/>
            <a:ext cx="9620251" cy="3357563"/>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29" y="365127"/>
            <a:ext cx="11684000" cy="900967"/>
          </a:xfrm>
        </p:spPr>
        <p:txBody>
          <a:bodyPr/>
          <a:lstStyle/>
          <a:p>
            <a:pPr algn="ctr"/>
            <a:r>
              <a:rPr lang="en-US" dirty="0" smtClean="0">
                <a:solidFill>
                  <a:schemeClr val="tx1"/>
                </a:solidFill>
              </a:rPr>
              <a:t>Security challenges</a:t>
            </a:r>
            <a:endParaRPr lang="en-US" dirty="0">
              <a:solidFill>
                <a:schemeClr val="tx1"/>
              </a:solidFill>
            </a:endParaRPr>
          </a:p>
        </p:txBody>
      </p:sp>
      <p:sp>
        <p:nvSpPr>
          <p:cNvPr id="3" name="Content Placeholder 2"/>
          <p:cNvSpPr>
            <a:spLocks noGrp="1"/>
          </p:cNvSpPr>
          <p:nvPr>
            <p:ph idx="1"/>
          </p:nvPr>
        </p:nvSpPr>
        <p:spPr/>
        <p:txBody>
          <a:bodyPr/>
          <a:lstStyle/>
          <a:p>
            <a:pPr algn="just"/>
            <a:r>
              <a:rPr lang="en-US" dirty="0" smtClean="0">
                <a:latin typeface="Times New Roman" pitchFamily="18" charset="0"/>
                <a:cs typeface="Times New Roman" pitchFamily="18" charset="0"/>
              </a:rPr>
              <a:t>Users are unaware of the exact location of their sensitive data, because the Cloud Service Providers(CSP's) maintain data centers in geographically distributed locations resulting in several security challenges and threats. </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The traditional security techniques such as firewalls, host-based antivirus software and intrusion detection systems do not offer adequate security in virtualized systems due to the rapid spread of the threats via virtualized environments.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485900" y="390525"/>
            <a:ext cx="9220200" cy="607695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C:\Users\mohit\Desktop\NIT Jalandhar\Cloud computing (CSE 2017-21)\Unit-VI security\Capture.PNG"/>
          <p:cNvPicPr>
            <a:picLocks noChangeAspect="1" noChangeArrowheads="1"/>
          </p:cNvPicPr>
          <p:nvPr/>
        </p:nvPicPr>
        <p:blipFill>
          <a:blip r:embed="rId2"/>
          <a:srcRect/>
          <a:stretch>
            <a:fillRect/>
          </a:stretch>
        </p:blipFill>
        <p:spPr bwMode="auto">
          <a:xfrm>
            <a:off x="900332" y="512763"/>
            <a:ext cx="10691446" cy="5830887"/>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ChangeArrowheads="1"/>
          </p:cNvSpPr>
          <p:nvPr/>
        </p:nvSpPr>
        <p:spPr bwMode="auto">
          <a:xfrm>
            <a:off x="114300" y="350843"/>
            <a:ext cx="11885442" cy="587375"/>
          </a:xfrm>
          <a:prstGeom prst="rect">
            <a:avLst/>
          </a:prstGeom>
          <a:noFill/>
          <a:ln w="9525">
            <a:noFill/>
            <a:round/>
            <a:headEnd/>
            <a:tailEnd/>
          </a:ln>
        </p:spPr>
        <p:txBody>
          <a:bodyPr wrap="square" lIns="90000" tIns="46800" rIns="90000" bIns="46800">
            <a:spAutoFit/>
          </a:bodyPr>
          <a:lstStyle/>
          <a:p>
            <a:pPr algn="ct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b="1" dirty="0" smtClean="0">
                <a:latin typeface="Times New Roman" pitchFamily="18" charset="0"/>
              </a:rPr>
              <a:t>Applications of </a:t>
            </a:r>
            <a:r>
              <a:rPr lang="en-IN" sz="3200" b="1" dirty="0" err="1" smtClean="0">
                <a:latin typeface="Times New Roman" pitchFamily="18" charset="0"/>
              </a:rPr>
              <a:t>CoT</a:t>
            </a:r>
            <a:r>
              <a:rPr lang="en-IN" sz="3200" b="1" dirty="0" smtClean="0">
                <a:latin typeface="Times New Roman" pitchFamily="18" charset="0"/>
              </a:rPr>
              <a:t> </a:t>
            </a:r>
            <a:endParaRPr lang="en-IN" sz="3200" b="1" dirty="0">
              <a:latin typeface="Times New Roman" pitchFamily="18" charset="0"/>
            </a:endParaRPr>
          </a:p>
        </p:txBody>
      </p:sp>
      <p:sp>
        <p:nvSpPr>
          <p:cNvPr id="40963" name="Text Box 2"/>
          <p:cNvSpPr txBox="1">
            <a:spLocks noChangeArrowheads="1"/>
          </p:cNvSpPr>
          <p:nvPr/>
        </p:nvSpPr>
        <p:spPr bwMode="auto">
          <a:xfrm>
            <a:off x="241303" y="1174755"/>
            <a:ext cx="11690351" cy="5465196"/>
          </a:xfrm>
          <a:prstGeom prst="rect">
            <a:avLst/>
          </a:prstGeom>
          <a:noFill/>
          <a:ln w="9525">
            <a:noFill/>
            <a:round/>
            <a:headEnd/>
            <a:tailEnd/>
          </a:ln>
        </p:spPr>
        <p:txBody>
          <a:bodyPr lIns="90000" tIns="46800" rIns="90000" bIns="46800"/>
          <a:lstStyle/>
          <a:p>
            <a:pPr algn="just"/>
            <a:r>
              <a:rPr lang="en-US" sz="2400" b="1" dirty="0" smtClean="0">
                <a:latin typeface="Times New Roman" pitchFamily="18" charset="0"/>
                <a:cs typeface="Times New Roman" pitchFamily="18" charset="0"/>
              </a:rPr>
              <a:t>Healthcare: </a:t>
            </a:r>
            <a:r>
              <a:rPr lang="en-US" sz="2400" dirty="0" smtClean="0">
                <a:latin typeface="Times New Roman" pitchFamily="18" charset="0"/>
                <a:cs typeface="Times New Roman" pitchFamily="18" charset="0"/>
              </a:rPr>
              <a:t>The adoption of the </a:t>
            </a:r>
            <a:r>
              <a:rPr lang="en-US" sz="2400" dirty="0" err="1" smtClean="0">
                <a:latin typeface="Times New Roman" pitchFamily="18" charset="0"/>
                <a:cs typeface="Times New Roman" pitchFamily="18" charset="0"/>
              </a:rPr>
              <a:t>CoT</a:t>
            </a:r>
            <a:r>
              <a:rPr lang="en-US" sz="2400" dirty="0" smtClean="0">
                <a:latin typeface="Times New Roman" pitchFamily="18" charset="0"/>
                <a:cs typeface="Times New Roman" pitchFamily="18" charset="0"/>
              </a:rPr>
              <a:t> paradigm in the healthcare field can bring several opportunities to medical IT, and experts believe that it can significantly improve healthcare services and contribute to its continuous and systematic innovation.</a:t>
            </a:r>
          </a:p>
          <a:p>
            <a:pPr algn="just"/>
            <a:endParaRPr lang="en-US" sz="2400" dirty="0" smtClean="0">
              <a:latin typeface="Times New Roman" pitchFamily="18" charset="0"/>
              <a:cs typeface="Times New Roman" pitchFamily="18" charset="0"/>
            </a:endParaRPr>
          </a:p>
          <a:p>
            <a:pPr algn="just"/>
            <a:r>
              <a:rPr lang="en-US" sz="2400" b="1" dirty="0" smtClean="0">
                <a:latin typeface="Times New Roman" pitchFamily="18" charset="0"/>
                <a:cs typeface="Times New Roman" pitchFamily="18" charset="0"/>
              </a:rPr>
              <a:t>Smart cities and communities: </a:t>
            </a:r>
            <a:r>
              <a:rPr lang="en-US" sz="2400" dirty="0" err="1" smtClean="0">
                <a:latin typeface="Times New Roman" pitchFamily="18" charset="0"/>
                <a:cs typeface="Times New Roman" pitchFamily="18" charset="0"/>
              </a:rPr>
              <a:t>CoT</a:t>
            </a:r>
            <a:r>
              <a:rPr lang="en-US" sz="2400" dirty="0" smtClean="0">
                <a:latin typeface="Times New Roman" pitchFamily="18" charset="0"/>
                <a:cs typeface="Times New Roman" pitchFamily="18" charset="0"/>
              </a:rPr>
              <a:t> leads to the generation of services that interact with the surrounding environment, thus creating new opportunities for contextualization and geo-awareness. Sustainable development of urban areas is a challenge of key importance and requires new, efficient, and user-friendly technologies and services.</a:t>
            </a:r>
          </a:p>
          <a:p>
            <a:pPr algn="just"/>
            <a:endParaRPr lang="en-US" sz="2400" b="1" dirty="0" smtClean="0">
              <a:latin typeface="Times New Roman" pitchFamily="18" charset="0"/>
              <a:cs typeface="Times New Roman" pitchFamily="18" charset="0"/>
            </a:endParaRPr>
          </a:p>
          <a:p>
            <a:pPr algn="just"/>
            <a:r>
              <a:rPr lang="en-US" sz="2400" b="1" dirty="0" smtClean="0">
                <a:latin typeface="Times New Roman" pitchFamily="18" charset="0"/>
                <a:cs typeface="Times New Roman" pitchFamily="18" charset="0"/>
              </a:rPr>
              <a:t>Smart home and smart metering: </a:t>
            </a:r>
            <a:r>
              <a:rPr lang="en-US" sz="2400" dirty="0" smtClean="0">
                <a:latin typeface="Times New Roman" pitchFamily="18" charset="0"/>
                <a:cs typeface="Times New Roman" pitchFamily="18" charset="0"/>
              </a:rPr>
              <a:t>Home networks have been identified as the environment where users mainly act: </a:t>
            </a:r>
            <a:r>
              <a:rPr lang="en-US" sz="2400" dirty="0" err="1" smtClean="0">
                <a:latin typeface="Times New Roman" pitchFamily="18" charset="0"/>
                <a:cs typeface="Times New Roman" pitchFamily="18" charset="0"/>
              </a:rPr>
              <a:t>CoT</a:t>
            </a:r>
            <a:r>
              <a:rPr lang="en-US" sz="2400" dirty="0" smtClean="0">
                <a:latin typeface="Times New Roman" pitchFamily="18" charset="0"/>
                <a:cs typeface="Times New Roman" pitchFamily="18" charset="0"/>
              </a:rPr>
              <a:t> has large application in home environments, where the joint adoption of heterogeneous embedded devices and Cloud enables the automation of common in-house activities.</a:t>
            </a:r>
            <a:endParaRPr lang="en-US" sz="2400" b="1" dirty="0" smtClean="0">
              <a:latin typeface="Times New Roman" pitchFamily="18" charset="0"/>
              <a:cs typeface="Times New Roman" pitchFamily="18" charset="0"/>
            </a:endParaRPr>
          </a:p>
          <a:p>
            <a:pPr lvl="0" algn="just"/>
            <a:r>
              <a:rPr lang="en-US" sz="2600" b="1" dirty="0" smtClean="0">
                <a:latin typeface="Times New Roman" pitchFamily="18" charset="0"/>
                <a:cs typeface="Times New Roman" pitchFamily="18" charset="0"/>
              </a:rPr>
              <a:t> </a:t>
            </a:r>
          </a:p>
          <a:p>
            <a:pPr lvl="0" algn="just"/>
            <a:endParaRPr lang="en-US" sz="2800" dirty="0">
              <a:latin typeface="Times New Roman" pitchFamily="18" charset="0"/>
              <a:cs typeface="Times New Roman"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ChangeArrowheads="1"/>
          </p:cNvSpPr>
          <p:nvPr/>
        </p:nvSpPr>
        <p:spPr bwMode="auto">
          <a:xfrm>
            <a:off x="114300" y="350843"/>
            <a:ext cx="11885442" cy="587375"/>
          </a:xfrm>
          <a:prstGeom prst="rect">
            <a:avLst/>
          </a:prstGeom>
          <a:noFill/>
          <a:ln w="9525">
            <a:noFill/>
            <a:round/>
            <a:headEnd/>
            <a:tailEnd/>
          </a:ln>
        </p:spPr>
        <p:txBody>
          <a:bodyPr wrap="square" lIns="90000" tIns="46800" rIns="90000" bIns="46800">
            <a:spAutoFit/>
          </a:bodyPr>
          <a:lstStyle/>
          <a:p>
            <a:pPr algn="ct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b="1" dirty="0" smtClean="0">
                <a:latin typeface="Times New Roman" pitchFamily="18" charset="0"/>
              </a:rPr>
              <a:t>Applications of </a:t>
            </a:r>
            <a:r>
              <a:rPr lang="en-IN" sz="3200" b="1" dirty="0" err="1" smtClean="0">
                <a:latin typeface="Times New Roman" pitchFamily="18" charset="0"/>
              </a:rPr>
              <a:t>CoT</a:t>
            </a:r>
            <a:r>
              <a:rPr lang="en-IN" sz="3200" b="1" dirty="0" smtClean="0">
                <a:latin typeface="Times New Roman" pitchFamily="18" charset="0"/>
              </a:rPr>
              <a:t> </a:t>
            </a:r>
            <a:endParaRPr lang="en-IN" sz="3200" b="1" dirty="0">
              <a:latin typeface="Times New Roman" pitchFamily="18" charset="0"/>
            </a:endParaRPr>
          </a:p>
        </p:txBody>
      </p:sp>
      <p:sp>
        <p:nvSpPr>
          <p:cNvPr id="40963" name="Text Box 2"/>
          <p:cNvSpPr txBox="1">
            <a:spLocks noChangeArrowheads="1"/>
          </p:cNvSpPr>
          <p:nvPr/>
        </p:nvSpPr>
        <p:spPr bwMode="auto">
          <a:xfrm>
            <a:off x="241303" y="1174755"/>
            <a:ext cx="11690351" cy="5465196"/>
          </a:xfrm>
          <a:prstGeom prst="rect">
            <a:avLst/>
          </a:prstGeom>
          <a:noFill/>
          <a:ln w="9525">
            <a:noFill/>
            <a:round/>
            <a:headEnd/>
            <a:tailEnd/>
          </a:ln>
        </p:spPr>
        <p:txBody>
          <a:bodyPr lIns="90000" tIns="46800" rIns="90000" bIns="46800"/>
          <a:lstStyle/>
          <a:p>
            <a:r>
              <a:rPr lang="en-US" sz="2400" b="1" dirty="0" smtClean="0">
                <a:latin typeface="Times New Roman" pitchFamily="18" charset="0"/>
                <a:cs typeface="Times New Roman" pitchFamily="18" charset="0"/>
              </a:rPr>
              <a:t>Video surveillance</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CoT</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in the context of intelligent </a:t>
            </a:r>
            <a:r>
              <a:rPr lang="en-US" sz="2400" dirty="0" smtClean="0">
                <a:latin typeface="Times New Roman" pitchFamily="18" charset="0"/>
                <a:cs typeface="Times New Roman" pitchFamily="18" charset="0"/>
              </a:rPr>
              <a:t>video surveillance </a:t>
            </a:r>
            <a:r>
              <a:rPr lang="en-US" sz="2400" dirty="0" smtClean="0">
                <a:latin typeface="Times New Roman" pitchFamily="18" charset="0"/>
                <a:cs typeface="Times New Roman" pitchFamily="18" charset="0"/>
              </a:rPr>
              <a:t>leads to easily and efficiently store, manage, </a:t>
            </a:r>
            <a:r>
              <a:rPr lang="en-US" sz="2400" dirty="0" smtClean="0">
                <a:latin typeface="Times New Roman" pitchFamily="18" charset="0"/>
                <a:cs typeface="Times New Roman" pitchFamily="18" charset="0"/>
              </a:rPr>
              <a:t>and process </a:t>
            </a:r>
            <a:r>
              <a:rPr lang="en-US" sz="2400" dirty="0" smtClean="0">
                <a:latin typeface="Times New Roman" pitchFamily="18" charset="0"/>
                <a:cs typeface="Times New Roman" pitchFamily="18" charset="0"/>
              </a:rPr>
              <a:t>video contents originating from video sensors (i.e. </a:t>
            </a:r>
            <a:r>
              <a:rPr lang="en-US" sz="2400" dirty="0" smtClean="0">
                <a:latin typeface="Times New Roman" pitchFamily="18" charset="0"/>
                <a:cs typeface="Times New Roman" pitchFamily="18" charset="0"/>
              </a:rPr>
              <a:t>IP cameras</a:t>
            </a:r>
            <a:r>
              <a:rPr lang="en-US" sz="2400" dirty="0" smtClean="0">
                <a:latin typeface="Times New Roman" pitchFamily="18" charset="0"/>
                <a:cs typeface="Times New Roman" pitchFamily="18" charset="0"/>
              </a:rPr>
              <a:t>) and to automatically extract knowledge from scenes. </a:t>
            </a:r>
            <a:r>
              <a:rPr lang="en-US" sz="2400" dirty="0" smtClean="0">
                <a:latin typeface="Times New Roman" pitchFamily="18" charset="0"/>
                <a:cs typeface="Times New Roman" pitchFamily="18" charset="0"/>
              </a:rPr>
              <a:t>It has </a:t>
            </a:r>
            <a:r>
              <a:rPr lang="en-US" sz="2400" dirty="0" smtClean="0">
                <a:latin typeface="Times New Roman" pitchFamily="18" charset="0"/>
                <a:cs typeface="Times New Roman" pitchFamily="18" charset="0"/>
              </a:rPr>
              <a:t>become a tool of the greatest importance for several </a:t>
            </a:r>
            <a:r>
              <a:rPr lang="en-US" sz="2400" dirty="0" smtClean="0">
                <a:latin typeface="Times New Roman" pitchFamily="18" charset="0"/>
                <a:cs typeface="Times New Roman" pitchFamily="18" charset="0"/>
              </a:rPr>
              <a:t>security related</a:t>
            </a:r>
            <a:r>
              <a:rPr lang="en-US" sz="240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applications.</a:t>
            </a:r>
          </a:p>
          <a:p>
            <a:endParaRPr lang="en-US" sz="2400" b="1" dirty="0" smtClean="0">
              <a:latin typeface="Times New Roman" pitchFamily="18" charset="0"/>
              <a:cs typeface="Times New Roman" pitchFamily="18" charset="0"/>
            </a:endParaRPr>
          </a:p>
          <a:p>
            <a:pPr lvl="0" algn="just"/>
            <a:r>
              <a:rPr lang="en-US" sz="2600" b="1" dirty="0" smtClean="0">
                <a:latin typeface="Times New Roman" pitchFamily="18" charset="0"/>
                <a:cs typeface="Times New Roman" pitchFamily="18" charset="0"/>
              </a:rPr>
              <a:t>Agriculture</a:t>
            </a:r>
          </a:p>
          <a:p>
            <a:pPr lvl="0" algn="just"/>
            <a:r>
              <a:rPr lang="en-US" sz="2600" b="1" dirty="0" smtClean="0">
                <a:latin typeface="Times New Roman" pitchFamily="18" charset="0"/>
                <a:cs typeface="Times New Roman" pitchFamily="18" charset="0"/>
              </a:rPr>
              <a:t>Academic</a:t>
            </a:r>
          </a:p>
          <a:p>
            <a:pPr lvl="0" algn="just"/>
            <a:r>
              <a:rPr lang="en-US" sz="2600" b="1" dirty="0" smtClean="0">
                <a:latin typeface="Times New Roman" pitchFamily="18" charset="0"/>
                <a:cs typeface="Times New Roman" pitchFamily="18" charset="0"/>
              </a:rPr>
              <a:t>Industry</a:t>
            </a:r>
          </a:p>
          <a:p>
            <a:pPr lvl="0" algn="just"/>
            <a:r>
              <a:rPr lang="en-US" sz="2600" b="1" dirty="0" smtClean="0">
                <a:latin typeface="Times New Roman" pitchFamily="18" charset="0"/>
                <a:cs typeface="Times New Roman" pitchFamily="18" charset="0"/>
              </a:rPr>
              <a:t>Smart Home</a:t>
            </a:r>
          </a:p>
          <a:p>
            <a:pPr lvl="0" algn="just"/>
            <a:r>
              <a:rPr lang="en-US" sz="2600" b="1" dirty="0" smtClean="0">
                <a:latin typeface="Times New Roman" pitchFamily="18" charset="0"/>
                <a:cs typeface="Times New Roman" pitchFamily="18" charset="0"/>
              </a:rPr>
              <a:t>Smart Transportation</a:t>
            </a:r>
          </a:p>
          <a:p>
            <a:pPr lvl="0" algn="just"/>
            <a:r>
              <a:rPr lang="en-US" sz="2600" b="1" dirty="0" smtClean="0">
                <a:latin typeface="Times New Roman" pitchFamily="18" charset="0"/>
                <a:cs typeface="Times New Roman" pitchFamily="18" charset="0"/>
              </a:rPr>
              <a:t> </a:t>
            </a:r>
          </a:p>
          <a:p>
            <a:pPr lvl="0" algn="just"/>
            <a:endParaRPr lang="en-US" sz="2800" dirty="0">
              <a:latin typeface="Times New Roman" pitchFamily="18" charset="0"/>
              <a:cs typeface="Times New Roman"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ChangeArrowheads="1"/>
          </p:cNvSpPr>
          <p:nvPr/>
        </p:nvSpPr>
        <p:spPr bwMode="auto">
          <a:xfrm>
            <a:off x="114300" y="350843"/>
            <a:ext cx="11885442" cy="525401"/>
          </a:xfrm>
          <a:prstGeom prst="rect">
            <a:avLst/>
          </a:prstGeom>
          <a:noFill/>
          <a:ln w="9525">
            <a:noFill/>
            <a:round/>
            <a:headEnd/>
            <a:tailEnd/>
          </a:ln>
        </p:spPr>
        <p:txBody>
          <a:bodyPr wrap="square" lIns="90000" tIns="46800" rIns="90000" bIns="46800">
            <a:spAutoFit/>
          </a:bodyPr>
          <a:lstStyle/>
          <a:p>
            <a:pPr algn="ct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800" b="1" dirty="0" smtClean="0">
                <a:latin typeface="Times New Roman" pitchFamily="18" charset="0"/>
              </a:rPr>
              <a:t>Issues or challenges </a:t>
            </a:r>
            <a:r>
              <a:rPr lang="en-IN" sz="2800" b="1" dirty="0" smtClean="0">
                <a:latin typeface="Times New Roman" pitchFamily="18" charset="0"/>
              </a:rPr>
              <a:t>with </a:t>
            </a:r>
            <a:r>
              <a:rPr lang="en-IN" sz="2800" b="1" dirty="0" err="1" smtClean="0">
                <a:latin typeface="Times New Roman" pitchFamily="18" charset="0"/>
              </a:rPr>
              <a:t>CoT</a:t>
            </a:r>
            <a:r>
              <a:rPr lang="en-IN" sz="2800" b="1" dirty="0" smtClean="0">
                <a:latin typeface="Times New Roman" pitchFamily="18" charset="0"/>
              </a:rPr>
              <a:t> </a:t>
            </a:r>
            <a:endParaRPr lang="en-IN" sz="2800" b="1" dirty="0">
              <a:latin typeface="Times New Roman" pitchFamily="18" charset="0"/>
            </a:endParaRPr>
          </a:p>
        </p:txBody>
      </p:sp>
      <p:sp>
        <p:nvSpPr>
          <p:cNvPr id="40963" name="Text Box 2"/>
          <p:cNvSpPr txBox="1">
            <a:spLocks noChangeArrowheads="1"/>
          </p:cNvSpPr>
          <p:nvPr/>
        </p:nvSpPr>
        <p:spPr bwMode="auto">
          <a:xfrm>
            <a:off x="241303" y="1174755"/>
            <a:ext cx="11690351" cy="5465196"/>
          </a:xfrm>
          <a:prstGeom prst="rect">
            <a:avLst/>
          </a:prstGeom>
          <a:noFill/>
          <a:ln w="9525">
            <a:noFill/>
            <a:round/>
            <a:headEnd/>
            <a:tailEnd/>
          </a:ln>
        </p:spPr>
        <p:txBody>
          <a:bodyPr lIns="90000" tIns="46800" rIns="90000" bIns="46800"/>
          <a:lstStyle/>
          <a:p>
            <a:pPr marL="514350" lvl="0" indent="-514350" algn="just">
              <a:spcAft>
                <a:spcPts val="600"/>
              </a:spcAft>
              <a:buAutoNum type="arabicPeriod"/>
            </a:pPr>
            <a:r>
              <a:rPr lang="en-US" sz="2400" b="1" dirty="0" smtClean="0">
                <a:latin typeface="Times New Roman" pitchFamily="18" charset="0"/>
                <a:cs typeface="Times New Roman" pitchFamily="18" charset="0"/>
              </a:rPr>
              <a:t>Protocol supports</a:t>
            </a:r>
          </a:p>
          <a:p>
            <a:pPr marL="514350" lvl="0" indent="-514350" algn="just">
              <a:spcAft>
                <a:spcPts val="600"/>
              </a:spcAft>
              <a:buAutoNum type="arabicPeriod"/>
            </a:pPr>
            <a:r>
              <a:rPr lang="en-US" sz="2400" b="1" dirty="0" smtClean="0">
                <a:latin typeface="Times New Roman" pitchFamily="18" charset="0"/>
                <a:cs typeface="Times New Roman" pitchFamily="18" charset="0"/>
              </a:rPr>
              <a:t>Energy Efficiency</a:t>
            </a:r>
          </a:p>
          <a:p>
            <a:pPr marL="514350" lvl="0" indent="-514350" algn="just">
              <a:spcAft>
                <a:spcPts val="600"/>
              </a:spcAft>
              <a:buAutoNum type="arabicPeriod"/>
            </a:pPr>
            <a:r>
              <a:rPr lang="en-US" sz="2400" b="1" dirty="0" smtClean="0">
                <a:latin typeface="Times New Roman" pitchFamily="18" charset="0"/>
                <a:cs typeface="Times New Roman" pitchFamily="18" charset="0"/>
              </a:rPr>
              <a:t>Resource Allocation</a:t>
            </a:r>
          </a:p>
          <a:p>
            <a:pPr marL="514350" lvl="0" indent="-514350" algn="just">
              <a:spcAft>
                <a:spcPts val="600"/>
              </a:spcAft>
              <a:buAutoNum type="arabicPeriod"/>
            </a:pPr>
            <a:r>
              <a:rPr lang="en-US" sz="2400" b="1" dirty="0" smtClean="0">
                <a:latin typeface="Times New Roman" pitchFamily="18" charset="0"/>
                <a:cs typeface="Times New Roman" pitchFamily="18" charset="0"/>
              </a:rPr>
              <a:t>Identity Management</a:t>
            </a:r>
          </a:p>
          <a:p>
            <a:pPr marL="514350" indent="-514350" algn="just">
              <a:spcAft>
                <a:spcPts val="600"/>
              </a:spcAft>
              <a:buFontTx/>
              <a:buAutoNum type="arabicPeriod"/>
            </a:pPr>
            <a:r>
              <a:rPr lang="en-US" sz="2400" b="1" dirty="0" smtClean="0">
                <a:latin typeface="Times New Roman" pitchFamily="18" charset="0"/>
                <a:cs typeface="Times New Roman" pitchFamily="18" charset="0"/>
              </a:rPr>
              <a:t>IPv6 deployment</a:t>
            </a:r>
          </a:p>
          <a:p>
            <a:pPr marL="514350" indent="-514350" algn="just">
              <a:spcAft>
                <a:spcPts val="600"/>
              </a:spcAft>
              <a:buFontTx/>
              <a:buAutoNum type="arabicPeriod"/>
            </a:pPr>
            <a:r>
              <a:rPr lang="en-US" sz="2400" b="1" dirty="0" smtClean="0">
                <a:latin typeface="Times New Roman" pitchFamily="18" charset="0"/>
                <a:cs typeface="Times New Roman" pitchFamily="18" charset="0"/>
              </a:rPr>
              <a:t>Service discovery</a:t>
            </a:r>
          </a:p>
          <a:p>
            <a:pPr marL="514350" indent="-514350" algn="just">
              <a:spcAft>
                <a:spcPts val="600"/>
              </a:spcAft>
              <a:buFontTx/>
              <a:buAutoNum type="arabicPeriod"/>
            </a:pPr>
            <a:r>
              <a:rPr lang="en-US" sz="2400" b="1" dirty="0" smtClean="0">
                <a:latin typeface="Times New Roman" pitchFamily="18" charset="0"/>
                <a:cs typeface="Times New Roman" pitchFamily="18" charset="0"/>
              </a:rPr>
              <a:t>Quality of Service provisioning</a:t>
            </a:r>
          </a:p>
          <a:p>
            <a:pPr marL="514350" indent="-514350" algn="just">
              <a:spcAft>
                <a:spcPts val="600"/>
              </a:spcAft>
              <a:buFontTx/>
              <a:buAutoNum type="arabicPeriod"/>
            </a:pPr>
            <a:r>
              <a:rPr lang="en-US" sz="2400" b="1" dirty="0" smtClean="0">
                <a:latin typeface="Times New Roman" pitchFamily="18" charset="0"/>
                <a:cs typeface="Times New Roman" pitchFamily="18" charset="0"/>
              </a:rPr>
              <a:t>Location of data storage</a:t>
            </a:r>
          </a:p>
          <a:p>
            <a:pPr marL="514350" indent="-514350" algn="just">
              <a:spcAft>
                <a:spcPts val="600"/>
              </a:spcAft>
              <a:buFontTx/>
              <a:buAutoNum type="arabicPeriod"/>
            </a:pPr>
            <a:r>
              <a:rPr lang="en-US" sz="2400" b="1" dirty="0" smtClean="0">
                <a:latin typeface="Times New Roman" pitchFamily="18" charset="0"/>
                <a:cs typeface="Times New Roman" pitchFamily="18" charset="0"/>
              </a:rPr>
              <a:t>Security and privacy</a:t>
            </a:r>
          </a:p>
          <a:p>
            <a:pPr marL="514350" indent="-514350" algn="just">
              <a:spcAft>
                <a:spcPts val="600"/>
              </a:spcAft>
              <a:buFontTx/>
              <a:buAutoNum type="arabicPeriod"/>
            </a:pPr>
            <a:r>
              <a:rPr lang="en-US" sz="2400" b="1" dirty="0" smtClean="0">
                <a:latin typeface="Times New Roman" pitchFamily="18" charset="0"/>
                <a:cs typeface="Times New Roman" pitchFamily="18" charset="0"/>
              </a:rPr>
              <a:t>Unnecessary Communication of </a:t>
            </a:r>
            <a:r>
              <a:rPr lang="en-US" sz="2400" b="1" dirty="0" smtClean="0">
                <a:latin typeface="Times New Roman" pitchFamily="18" charset="0"/>
                <a:cs typeface="Times New Roman" pitchFamily="18" charset="0"/>
              </a:rPr>
              <a:t>data</a:t>
            </a:r>
          </a:p>
          <a:p>
            <a:pPr marL="514350" indent="-514350" algn="just">
              <a:spcAft>
                <a:spcPts val="600"/>
              </a:spcAft>
              <a:buFontTx/>
              <a:buAutoNum type="arabicPeriod"/>
            </a:pPr>
            <a:r>
              <a:rPr lang="en-US" sz="2400" b="1" dirty="0" smtClean="0">
                <a:latin typeface="Times New Roman" pitchFamily="18" charset="0"/>
                <a:cs typeface="Times New Roman" pitchFamily="18" charset="0"/>
              </a:rPr>
              <a:t>Heterogeneity</a:t>
            </a:r>
            <a:r>
              <a:rPr lang="en-US" sz="2400" b="1" dirty="0" smtClean="0">
                <a:latin typeface="Times New Roman" pitchFamily="18" charset="0"/>
                <a:cs typeface="Times New Roman" pitchFamily="18" charset="0"/>
              </a:rPr>
              <a:t> </a:t>
            </a:r>
            <a:endParaRPr lang="en-US" sz="2400" b="1" dirty="0" smtClean="0">
              <a:latin typeface="Times New Roman" pitchFamily="18" charset="0"/>
              <a:cs typeface="Times New Roman" pitchFamily="18" charset="0"/>
            </a:endParaRPr>
          </a:p>
          <a:p>
            <a:pPr lvl="0" algn="just">
              <a:spcAft>
                <a:spcPts val="600"/>
              </a:spcAft>
            </a:pPr>
            <a:endParaRPr lang="en-US" sz="2400" dirty="0">
              <a:latin typeface="Times New Roman" pitchFamily="18" charset="0"/>
              <a:cs typeface="Times New Roman"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
          <p:cNvSpPr>
            <a:spLocks noChangeArrowheads="1"/>
          </p:cNvSpPr>
          <p:nvPr/>
        </p:nvSpPr>
        <p:spPr bwMode="auto">
          <a:xfrm>
            <a:off x="114300" y="350843"/>
            <a:ext cx="10735733" cy="587375"/>
          </a:xfrm>
          <a:prstGeom prst="rect">
            <a:avLst/>
          </a:prstGeom>
          <a:noFill/>
          <a:ln w="9525">
            <a:noFill/>
            <a:round/>
            <a:headEnd/>
            <a:tailEnd/>
          </a:ln>
        </p:spPr>
        <p:txBody>
          <a:bodyPr lIns="90000" tIns="46800" rIns="90000" bIns="46800">
            <a:spAutoFit/>
          </a:bodyPr>
          <a:lstStyle/>
          <a:p>
            <a:pPr algn="ct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3200" b="1">
                <a:solidFill>
                  <a:schemeClr val="tx1"/>
                </a:solidFill>
                <a:latin typeface="Times New Roman" pitchFamily="18" charset="0"/>
              </a:rPr>
              <a:t>Limitation of cloud services</a:t>
            </a:r>
          </a:p>
        </p:txBody>
      </p:sp>
      <p:sp>
        <p:nvSpPr>
          <p:cNvPr id="44035" name="Text Box 2"/>
          <p:cNvSpPr txBox="1">
            <a:spLocks noChangeArrowheads="1"/>
          </p:cNvSpPr>
          <p:nvPr/>
        </p:nvSpPr>
        <p:spPr bwMode="auto">
          <a:xfrm>
            <a:off x="241303" y="1071563"/>
            <a:ext cx="11690351" cy="5326062"/>
          </a:xfrm>
          <a:prstGeom prst="rect">
            <a:avLst/>
          </a:prstGeom>
          <a:noFill/>
          <a:ln w="9525">
            <a:noFill/>
            <a:round/>
            <a:headEnd/>
            <a:tailEnd/>
          </a:ln>
        </p:spPr>
        <p:txBody>
          <a:bodyPr lIns="90000" tIns="46800" rIns="90000" bIns="46800"/>
          <a:lstStyle/>
          <a:p>
            <a:pPr algn="just">
              <a:buFont typeface="Arial" charset="0"/>
              <a:buChar char="•"/>
            </a:pPr>
            <a:endParaRPr lang="en-US" sz="2000" b="1">
              <a:solidFill>
                <a:schemeClr val="tx1"/>
              </a:solidFill>
              <a:latin typeface="Times New Roman" pitchFamily="18" charset="0"/>
              <a:cs typeface="Times New Roman" pitchFamily="18" charset="0"/>
            </a:endParaRPr>
          </a:p>
          <a:p>
            <a:pPr algn="just">
              <a:buFont typeface="Arial" charset="0"/>
              <a:buChar char="•"/>
            </a:pPr>
            <a:r>
              <a:rPr lang="en-US" b="1">
                <a:solidFill>
                  <a:schemeClr val="tx1"/>
                </a:solidFill>
                <a:latin typeface="Times New Roman" pitchFamily="18" charset="0"/>
                <a:cs typeface="Times New Roman" pitchFamily="18" charset="0"/>
              </a:rPr>
              <a:t>Depends on internet connection:</a:t>
            </a:r>
            <a:r>
              <a:rPr lang="en-US">
                <a:solidFill>
                  <a:schemeClr val="tx1"/>
                </a:solidFill>
                <a:latin typeface="Times New Roman" pitchFamily="18" charset="0"/>
                <a:cs typeface="Times New Roman" pitchFamily="18" charset="0"/>
              </a:rPr>
              <a:t> The internet is the only way to access the services of cloud computing.</a:t>
            </a:r>
          </a:p>
          <a:p>
            <a:pPr algn="just"/>
            <a:endParaRPr lang="en-US">
              <a:solidFill>
                <a:schemeClr val="tx1"/>
              </a:solidFill>
              <a:latin typeface="Times New Roman" pitchFamily="18" charset="0"/>
              <a:cs typeface="Times New Roman" pitchFamily="18" charset="0"/>
            </a:endParaRPr>
          </a:p>
          <a:p>
            <a:pPr algn="just">
              <a:buFont typeface="Arial" charset="0"/>
              <a:buChar char="•"/>
            </a:pPr>
            <a:r>
              <a:rPr lang="en-US" b="1">
                <a:solidFill>
                  <a:schemeClr val="tx1"/>
                </a:solidFill>
                <a:latin typeface="Times New Roman" pitchFamily="18" charset="0"/>
                <a:cs typeface="Times New Roman" pitchFamily="18" charset="0"/>
              </a:rPr>
              <a:t>Risk of data confidentiality: </a:t>
            </a:r>
            <a:r>
              <a:rPr lang="en-US">
                <a:solidFill>
                  <a:schemeClr val="tx1"/>
                </a:solidFill>
                <a:latin typeface="Times New Roman" pitchFamily="18" charset="0"/>
                <a:cs typeface="Times New Roman" pitchFamily="18" charset="0"/>
              </a:rPr>
              <a:t>There is always a risk that user data can be accessed by other people. So data and cloud protection must be good because if it won’t be dangerous for data confidentiality.</a:t>
            </a:r>
          </a:p>
          <a:p>
            <a:pPr algn="just">
              <a:buFont typeface="Arial" charset="0"/>
              <a:buChar char="•"/>
            </a:pPr>
            <a:endParaRPr lang="en-US">
              <a:solidFill>
                <a:schemeClr val="tx1"/>
              </a:solidFill>
              <a:latin typeface="Times New Roman" pitchFamily="18" charset="0"/>
              <a:cs typeface="Times New Roman" pitchFamily="18" charset="0"/>
            </a:endParaRPr>
          </a:p>
          <a:p>
            <a:pPr algn="just">
              <a:buFont typeface="Arial" charset="0"/>
              <a:buChar char="•"/>
            </a:pPr>
            <a:r>
              <a:rPr lang="en-US" b="1">
                <a:solidFill>
                  <a:schemeClr val="tx1"/>
                </a:solidFill>
                <a:latin typeface="Times New Roman" pitchFamily="18" charset="0"/>
                <a:cs typeface="Times New Roman" pitchFamily="18" charset="0"/>
              </a:rPr>
              <a:t>Loss of Control: </a:t>
            </a:r>
            <a:r>
              <a:rPr lang="en-US">
                <a:solidFill>
                  <a:schemeClr val="tx1"/>
                </a:solidFill>
                <a:latin typeface="Times New Roman" pitchFamily="18" charset="0"/>
                <a:cs typeface="Times New Roman" pitchFamily="18" charset="0"/>
              </a:rPr>
              <a:t>You are, essentially, trusting another party to take care of your data. You are trusting that they will maintain their data centers and servers.</a:t>
            </a:r>
          </a:p>
          <a:p>
            <a:pPr algn="just">
              <a:buFont typeface="Arial" charset="0"/>
              <a:buChar char="•"/>
            </a:pPr>
            <a:endParaRPr lang="en-US" b="1">
              <a:solidFill>
                <a:schemeClr val="tx1"/>
              </a:solidFill>
              <a:latin typeface="Times New Roman" pitchFamily="18" charset="0"/>
              <a:cs typeface="Times New Roman" pitchFamily="18" charset="0"/>
            </a:endParaRPr>
          </a:p>
          <a:p>
            <a:pPr algn="just">
              <a:buFont typeface="Arial" charset="0"/>
              <a:buChar char="•"/>
            </a:pPr>
            <a:r>
              <a:rPr lang="en-US" b="1">
                <a:solidFill>
                  <a:schemeClr val="tx1"/>
                </a:solidFill>
                <a:latin typeface="Times New Roman" pitchFamily="18" charset="0"/>
                <a:cs typeface="Times New Roman" pitchFamily="18" charset="0"/>
              </a:rPr>
              <a:t>Latency</a:t>
            </a:r>
            <a:r>
              <a:rPr lang="en-US">
                <a:solidFill>
                  <a:schemeClr val="tx1"/>
                </a:solidFill>
                <a:latin typeface="Times New Roman" pitchFamily="18" charset="0"/>
                <a:cs typeface="Times New Roman" pitchFamily="18" charset="0"/>
              </a:rPr>
              <a:t>: Managing Big Data applications exclusively in the cloud is not an efficient solution for latency-sensitive applications related to smart transportation systems, healthcare</a:t>
            </a:r>
          </a:p>
          <a:p>
            <a:pPr algn="just"/>
            <a:r>
              <a:rPr lang="en-US">
                <a:solidFill>
                  <a:schemeClr val="tx1"/>
                </a:solidFill>
                <a:latin typeface="Times New Roman" pitchFamily="18" charset="0"/>
                <a:cs typeface="Times New Roman" pitchFamily="18" charset="0"/>
              </a:rPr>
              <a:t>solutions, emergency response systems and content delivery applications. </a:t>
            </a:r>
          </a:p>
          <a:p>
            <a:pPr algn="just"/>
            <a:endParaRPr lang="en-US">
              <a:solidFill>
                <a:schemeClr val="tx1"/>
              </a:solidFill>
              <a:latin typeface="Times New Roman" pitchFamily="18" charset="0"/>
              <a:cs typeface="Times New Roman" pitchFamily="18" charset="0"/>
            </a:endParaRPr>
          </a:p>
          <a:p>
            <a:pPr>
              <a:buFont typeface="Arial" charset="0"/>
              <a:buChar char="•"/>
            </a:pPr>
            <a:r>
              <a:rPr lang="en-US" sz="2000" b="1">
                <a:solidFill>
                  <a:schemeClr val="tx1"/>
                </a:solidFill>
                <a:latin typeface="Times New Roman" pitchFamily="18" charset="0"/>
                <a:cs typeface="Times New Roman" pitchFamily="18" charset="0"/>
              </a:rPr>
              <a:t>Energy: </a:t>
            </a:r>
            <a:r>
              <a:rPr lang="en-US">
                <a:solidFill>
                  <a:schemeClr val="tx1"/>
                </a:solidFill>
                <a:latin typeface="Times New Roman" pitchFamily="18" charset="0"/>
                <a:cs typeface="Times New Roman" pitchFamily="18" charset="0"/>
              </a:rPr>
              <a:t>Transport network consume more energy in cloud. </a:t>
            </a:r>
          </a:p>
          <a:p>
            <a:endParaRPr lang="en-US">
              <a:solidFill>
                <a:schemeClr val="tx1"/>
              </a:solidFill>
              <a:latin typeface="Times New Roman" pitchFamily="18" charset="0"/>
              <a:cs typeface="Times New Roman"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ChangeArrowheads="1"/>
          </p:cNvSpPr>
          <p:nvPr/>
        </p:nvSpPr>
        <p:spPr bwMode="auto">
          <a:xfrm>
            <a:off x="114300" y="350839"/>
            <a:ext cx="11887200" cy="463846"/>
          </a:xfrm>
          <a:prstGeom prst="rect">
            <a:avLst/>
          </a:prstGeom>
          <a:noFill/>
          <a:ln w="9525">
            <a:noFill/>
            <a:round/>
            <a:headEnd/>
            <a:tailEnd/>
          </a:ln>
        </p:spPr>
        <p:txBody>
          <a:bodyPr lIns="90000" tIns="46800" rIns="90000" bIns="46800">
            <a:spAutoFit/>
          </a:bodyPr>
          <a:lstStyle/>
          <a:p>
            <a:pPr algn="ct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2400" b="1">
                <a:solidFill>
                  <a:schemeClr val="tx1"/>
                </a:solidFill>
                <a:latin typeface="Times New Roman" pitchFamily="18" charset="0"/>
              </a:rPr>
              <a:t>Fog/Edge:Emerging Technologies to overcome the limitations of CoT</a:t>
            </a:r>
          </a:p>
        </p:txBody>
      </p:sp>
      <p:sp>
        <p:nvSpPr>
          <p:cNvPr id="76803" name="Text Box 2"/>
          <p:cNvSpPr txBox="1">
            <a:spLocks noChangeArrowheads="1"/>
          </p:cNvSpPr>
          <p:nvPr/>
        </p:nvSpPr>
        <p:spPr bwMode="auto">
          <a:xfrm>
            <a:off x="241303" y="1174750"/>
            <a:ext cx="11690351" cy="5326063"/>
          </a:xfrm>
          <a:prstGeom prst="rect">
            <a:avLst/>
          </a:prstGeom>
          <a:noFill/>
          <a:ln w="9525">
            <a:noFill/>
            <a:round/>
            <a:headEnd/>
            <a:tailEnd/>
          </a:ln>
        </p:spPr>
        <p:txBody>
          <a:bodyPr lIns="90000" tIns="46800" rIns="90000" bIns="46800"/>
          <a:lstStyle/>
          <a:p>
            <a:pPr algn="just">
              <a:buFont typeface="Arial" pitchFamily="34" charset="0"/>
              <a:buChar char="•"/>
              <a:defRPr/>
            </a:pPr>
            <a:r>
              <a:rPr lang="en-US" dirty="0">
                <a:solidFill>
                  <a:schemeClr val="tx1"/>
                </a:solidFill>
                <a:latin typeface="Times New Roman" pitchFamily="18" charset="0"/>
                <a:ea typeface="Droid Sans Fallback"/>
                <a:cs typeface="Times New Roman" pitchFamily="18" charset="0"/>
              </a:rPr>
              <a:t>Fog is closer to end-users.</a:t>
            </a:r>
          </a:p>
          <a:p>
            <a:pPr algn="just">
              <a:buFont typeface="Arial" pitchFamily="34" charset="0"/>
              <a:buChar char="•"/>
              <a:defRPr/>
            </a:pPr>
            <a:endParaRPr lang="en-US" dirty="0">
              <a:solidFill>
                <a:schemeClr val="tx1"/>
              </a:solidFill>
              <a:latin typeface="Times New Roman" pitchFamily="18" charset="0"/>
              <a:ea typeface="Droid Sans Fallback"/>
              <a:cs typeface="Times New Roman" pitchFamily="18" charset="0"/>
            </a:endParaRPr>
          </a:p>
          <a:p>
            <a:pPr algn="just">
              <a:buFont typeface="Arial" pitchFamily="34" charset="0"/>
              <a:buChar char="•"/>
              <a:defRPr/>
            </a:pPr>
            <a:r>
              <a:rPr lang="en-US" dirty="0">
                <a:solidFill>
                  <a:schemeClr val="tx1"/>
                </a:solidFill>
                <a:latin typeface="Times New Roman" pitchFamily="18" charset="0"/>
                <a:ea typeface="Droid Sans Fallback"/>
                <a:cs typeface="Times New Roman" pitchFamily="18" charset="0"/>
              </a:rPr>
              <a:t>Fog is the extension of cloud computing that consists of multiple edge nodes directly connected to physical devices.</a:t>
            </a:r>
          </a:p>
          <a:p>
            <a:pPr algn="just">
              <a:buFont typeface="Arial" pitchFamily="34" charset="0"/>
              <a:buChar char="•"/>
              <a:defRPr/>
            </a:pPr>
            <a:endParaRPr lang="en-US" dirty="0">
              <a:solidFill>
                <a:schemeClr val="tx1"/>
              </a:solidFill>
              <a:latin typeface="Times New Roman" pitchFamily="18" charset="0"/>
              <a:ea typeface="Droid Sans Fallback"/>
              <a:cs typeface="Times New Roman" pitchFamily="18" charset="0"/>
            </a:endParaRPr>
          </a:p>
          <a:p>
            <a:pPr algn="just">
              <a:buFont typeface="Arial" pitchFamily="34" charset="0"/>
              <a:buChar char="•"/>
              <a:defRPr/>
            </a:pPr>
            <a:r>
              <a:rPr lang="en-US" dirty="0">
                <a:solidFill>
                  <a:schemeClr val="tx1"/>
                </a:solidFill>
                <a:latin typeface="Times New Roman" pitchFamily="18" charset="0"/>
                <a:ea typeface="Droid Sans Fallback"/>
                <a:cs typeface="Times New Roman" pitchFamily="18" charset="0"/>
              </a:rPr>
              <a:t>Fog computing is a decentralized computing infrastructure in which computing resources are located between the data source and the cloud.</a:t>
            </a:r>
          </a:p>
          <a:p>
            <a:pPr algn="just">
              <a:buFont typeface="Arial" pitchFamily="34" charset="0"/>
              <a:buChar char="•"/>
              <a:defRPr/>
            </a:pPr>
            <a:endParaRPr lang="en-US" dirty="0">
              <a:solidFill>
                <a:schemeClr val="tx1"/>
              </a:solidFill>
              <a:latin typeface="Times New Roman" pitchFamily="18" charset="0"/>
              <a:ea typeface="Droid Sans Fallback"/>
              <a:cs typeface="Times New Roman" pitchFamily="18" charset="0"/>
            </a:endParaRPr>
          </a:p>
          <a:p>
            <a:pPr algn="just">
              <a:buFont typeface="Arial" pitchFamily="34" charset="0"/>
              <a:buChar char="•"/>
              <a:defRPr/>
            </a:pPr>
            <a:r>
              <a:rPr lang="en-US" dirty="0">
                <a:solidFill>
                  <a:schemeClr val="tx1"/>
                </a:solidFill>
                <a:latin typeface="Times New Roman" pitchFamily="18" charset="0"/>
                <a:ea typeface="Droid Sans Fallback"/>
                <a:cs typeface="Times New Roman" pitchFamily="18" charset="0"/>
              </a:rPr>
              <a:t>Fog server has hardware and operating system and acts processing unit. </a:t>
            </a:r>
          </a:p>
          <a:p>
            <a:pPr algn="just">
              <a:buFont typeface="Arial" pitchFamily="34" charset="0"/>
              <a:buChar char="•"/>
              <a:defRPr/>
            </a:pPr>
            <a:endParaRPr lang="en-US" dirty="0">
              <a:solidFill>
                <a:schemeClr val="tx1"/>
              </a:solidFill>
              <a:latin typeface="Times New Roman" pitchFamily="18" charset="0"/>
              <a:ea typeface="Droid Sans Fallback"/>
              <a:cs typeface="Times New Roman" pitchFamily="18" charset="0"/>
            </a:endParaRPr>
          </a:p>
          <a:p>
            <a:pPr algn="just">
              <a:buFont typeface="Arial" pitchFamily="34" charset="0"/>
              <a:buChar char="•"/>
              <a:defRPr/>
            </a:pPr>
            <a:r>
              <a:rPr lang="en-US" dirty="0">
                <a:solidFill>
                  <a:schemeClr val="tx1"/>
                </a:solidFill>
                <a:latin typeface="Times New Roman" pitchFamily="18" charset="0"/>
                <a:ea typeface="Droid Sans Fallback"/>
                <a:cs typeface="Times New Roman" pitchFamily="18" charset="0"/>
              </a:rPr>
              <a:t>It is responsible for receiving all data originated from the sensors and process by applying compression and encryption, if needed.</a:t>
            </a:r>
          </a:p>
          <a:p>
            <a:pPr algn="just">
              <a:buFont typeface="Arial" pitchFamily="34" charset="0"/>
              <a:buChar char="•"/>
              <a:defRPr/>
            </a:pPr>
            <a:endParaRPr lang="en-US" dirty="0">
              <a:solidFill>
                <a:schemeClr val="tx1"/>
              </a:solidFill>
              <a:latin typeface="Times New Roman" pitchFamily="18" charset="0"/>
              <a:ea typeface="Droid Sans Fallback"/>
              <a:cs typeface="Times New Roman" pitchFamily="18" charset="0"/>
            </a:endParaRPr>
          </a:p>
          <a:p>
            <a:pPr algn="just">
              <a:buFont typeface="Arial" pitchFamily="34" charset="0"/>
              <a:buChar char="•"/>
              <a:defRPr/>
            </a:pPr>
            <a:r>
              <a:rPr lang="en-US" dirty="0">
                <a:solidFill>
                  <a:schemeClr val="tx1"/>
                </a:solidFill>
                <a:latin typeface="Times New Roman" pitchFamily="18" charset="0"/>
                <a:ea typeface="Droid Sans Fallback"/>
                <a:cs typeface="Times New Roman" pitchFamily="18" charset="0"/>
              </a:rPr>
              <a:t>It is responsible for collecting and processing data originated from the sensors and equipment connected via wireless networks, such as Wi-Fi. </a:t>
            </a:r>
          </a:p>
          <a:p>
            <a:pPr algn="just">
              <a:buFont typeface="Arial" pitchFamily="34" charset="0"/>
              <a:buChar char="•"/>
              <a:defRPr/>
            </a:pPr>
            <a:endParaRPr lang="en-US" dirty="0">
              <a:solidFill>
                <a:schemeClr val="tx1"/>
              </a:solidFill>
              <a:latin typeface="Times New Roman" pitchFamily="18" charset="0"/>
              <a:ea typeface="Droid Sans Fallback"/>
              <a:cs typeface="Times New Roman" pitchFamily="18" charset="0"/>
            </a:endParaRPr>
          </a:p>
          <a:p>
            <a:pPr algn="just">
              <a:buFont typeface="Arial" pitchFamily="34" charset="0"/>
              <a:buChar char="•"/>
              <a:defRPr/>
            </a:pPr>
            <a:r>
              <a:rPr lang="en-US" dirty="0">
                <a:solidFill>
                  <a:schemeClr val="tx1"/>
                </a:solidFill>
                <a:latin typeface="Times New Roman" pitchFamily="18" charset="0"/>
                <a:ea typeface="Droid Sans Fallback"/>
                <a:cs typeface="Times New Roman" pitchFamily="18" charset="0"/>
              </a:rPr>
              <a:t> After processing the received data from the sensors, sent to cloud for permanent storage.</a:t>
            </a:r>
          </a:p>
          <a:p>
            <a:pPr algn="just">
              <a:buFont typeface="Arial" pitchFamily="34" charset="0"/>
              <a:buChar char="•"/>
              <a:defRPr/>
            </a:pPr>
            <a:r>
              <a:rPr lang="en-US" dirty="0">
                <a:solidFill>
                  <a:schemeClr val="tx1"/>
                </a:solidFill>
                <a:latin typeface="Times New Roman" pitchFamily="18" charset="0"/>
                <a:ea typeface="Droid Sans Fallback"/>
                <a:cs typeface="Times New Roman" pitchFamily="18" charset="0"/>
              </a:rPr>
              <a:t>Any device with computing, storage, and network connectivity can be a fog node. Examples  switches, routers, embedded servers, and mobile. </a:t>
            </a:r>
          </a:p>
          <a:p>
            <a:pPr algn="just">
              <a:buFont typeface="Arial" pitchFamily="34" charset="0"/>
              <a:buChar char="•"/>
              <a:defRPr/>
            </a:pPr>
            <a:endParaRPr lang="en-US" dirty="0">
              <a:solidFill>
                <a:schemeClr val="tx1"/>
              </a:solidFill>
              <a:latin typeface="Times New Roman" pitchFamily="18" charset="0"/>
              <a:ea typeface="Droid Sans Fallback"/>
              <a:cs typeface="Times New Roman" pitchFamily="18" charset="0"/>
            </a:endParaRPr>
          </a:p>
          <a:p>
            <a:pPr algn="just">
              <a:buFont typeface="Arial" pitchFamily="34" charset="0"/>
              <a:buChar char="•"/>
              <a:defRPr/>
            </a:pPr>
            <a:endParaRPr lang="en-US" dirty="0">
              <a:solidFill>
                <a:schemeClr val="tx1"/>
              </a:solidFill>
              <a:latin typeface="Times New Roman" pitchFamily="18" charset="0"/>
              <a:ea typeface="Droid Sans Fallback"/>
              <a:cs typeface="Times New Roman" pitchFamily="18" charset="0"/>
            </a:endParaRPr>
          </a:p>
          <a:p>
            <a:pPr marL="342900" indent="-338138" algn="just">
              <a:spcBef>
                <a:spcPts val="300"/>
              </a:spcBef>
              <a:buSzPct val="10000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pPr>
            <a:endParaRPr lang="en-US" dirty="0">
              <a:solidFill>
                <a:schemeClr val="tx1"/>
              </a:solidFill>
              <a:latin typeface="Times New Roman" pitchFamily="18" charset="0"/>
              <a:ea typeface="Droid Sans Fallback"/>
              <a:cs typeface="Times New Roman" pitchFamily="18" charset="0"/>
            </a:endParaRPr>
          </a:p>
          <a:p>
            <a:pPr marL="342900" indent="-338138" algn="just">
              <a:spcBef>
                <a:spcPts val="300"/>
              </a:spcBef>
              <a:buSzPct val="100000"/>
              <a:buFont typeface="Arial" pitchFamily="34" charset="0"/>
              <a:buChar char="•"/>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pPr>
            <a:endParaRPr lang="en-US" dirty="0">
              <a:solidFill>
                <a:schemeClr val="tx1"/>
              </a:solidFill>
              <a:latin typeface="Times New Roman" pitchFamily="18" charset="0"/>
              <a:ea typeface="Droid Sans Fallback"/>
              <a:cs typeface="Times New Roman"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609600" y="274639"/>
            <a:ext cx="10972800" cy="796925"/>
          </a:xfrm>
        </p:spPr>
        <p:txBody>
          <a:bodyPr/>
          <a:lstStyle/>
          <a:p>
            <a:r>
              <a:rPr lang="en-US" sz="3200" b="1" smtClean="0">
                <a:latin typeface="Times New Roman" pitchFamily="18" charset="0"/>
                <a:cs typeface="Times New Roman" pitchFamily="18" charset="0"/>
              </a:rPr>
              <a:t>Comparison between Cloud and Fog</a:t>
            </a:r>
          </a:p>
        </p:txBody>
      </p:sp>
      <p:graphicFrame>
        <p:nvGraphicFramePr>
          <p:cNvPr id="4" name="Content Placeholder 3"/>
          <p:cNvGraphicFramePr>
            <a:graphicFrameLocks noGrp="1"/>
          </p:cNvGraphicFramePr>
          <p:nvPr>
            <p:ph idx="1"/>
          </p:nvPr>
        </p:nvGraphicFramePr>
        <p:xfrm>
          <a:off x="571500" y="1143001"/>
          <a:ext cx="11144288" cy="4971584"/>
        </p:xfrm>
        <a:graphic>
          <a:graphicData uri="http://schemas.openxmlformats.org/drawingml/2006/table">
            <a:tbl>
              <a:tblPr>
                <a:tableStyleId>{616DA210-FB5B-4158-B5E0-FEB733F419BA}</a:tableStyleId>
              </a:tblPr>
              <a:tblGrid>
                <a:gridCol w="3619525"/>
                <a:gridCol w="4000528"/>
                <a:gridCol w="3524235"/>
              </a:tblGrid>
              <a:tr h="448064">
                <a:tc>
                  <a:txBody>
                    <a:bodyPr/>
                    <a:lstStyle/>
                    <a:p>
                      <a:pPr algn="ctr"/>
                      <a:r>
                        <a:rPr lang="en-US" sz="1600" b="1" dirty="0" smtClean="0">
                          <a:latin typeface="Times New Roman" pitchFamily="18" charset="0"/>
                          <a:cs typeface="Times New Roman" pitchFamily="18" charset="0"/>
                        </a:rPr>
                        <a:t>Parameters/Attributes</a:t>
                      </a:r>
                      <a:endParaRPr lang="en-US" sz="1600" b="1" dirty="0">
                        <a:latin typeface="Times New Roman" pitchFamily="18" charset="0"/>
                        <a:cs typeface="Times New Roman" pitchFamily="18" charset="0"/>
                      </a:endParaRPr>
                    </a:p>
                  </a:txBody>
                  <a:tcPr marL="121920" marR="121920"/>
                </a:tc>
                <a:tc>
                  <a:txBody>
                    <a:bodyPr/>
                    <a:lstStyle/>
                    <a:p>
                      <a:pPr algn="ctr"/>
                      <a:r>
                        <a:rPr lang="en-US" sz="1600" b="1" dirty="0" smtClean="0">
                          <a:latin typeface="Times New Roman" pitchFamily="18" charset="0"/>
                          <a:cs typeface="Times New Roman" pitchFamily="18" charset="0"/>
                        </a:rPr>
                        <a:t>Cloud</a:t>
                      </a:r>
                      <a:endParaRPr lang="en-US" sz="1600" b="1" dirty="0">
                        <a:latin typeface="Times New Roman" pitchFamily="18" charset="0"/>
                        <a:cs typeface="Times New Roman" pitchFamily="18" charset="0"/>
                      </a:endParaRPr>
                    </a:p>
                  </a:txBody>
                  <a:tcPr marL="121920" marR="121920"/>
                </a:tc>
                <a:tc>
                  <a:txBody>
                    <a:bodyPr/>
                    <a:lstStyle/>
                    <a:p>
                      <a:pPr algn="ctr"/>
                      <a:r>
                        <a:rPr lang="en-US" sz="1600" b="1" dirty="0" smtClean="0">
                          <a:latin typeface="Times New Roman" pitchFamily="18" charset="0"/>
                          <a:cs typeface="Times New Roman" pitchFamily="18" charset="0"/>
                        </a:rPr>
                        <a:t>Fog</a:t>
                      </a:r>
                      <a:endParaRPr lang="en-US" sz="1600" b="1" dirty="0">
                        <a:latin typeface="Times New Roman" pitchFamily="18" charset="0"/>
                        <a:cs typeface="Times New Roman" pitchFamily="18" charset="0"/>
                      </a:endParaRPr>
                    </a:p>
                  </a:txBody>
                  <a:tcPr marL="121920" marR="121920"/>
                </a:tc>
              </a:tr>
              <a:tr h="448064">
                <a:tc>
                  <a:txBody>
                    <a:bodyPr/>
                    <a:lstStyle/>
                    <a:p>
                      <a:pPr algn="ctr"/>
                      <a:r>
                        <a:rPr lang="en-US" sz="1600" b="1" baseline="0" dirty="0" smtClean="0">
                          <a:latin typeface="Times New Roman" pitchFamily="18" charset="0"/>
                          <a:cs typeface="Times New Roman" pitchFamily="18" charset="0"/>
                        </a:rPr>
                        <a:t>Architecture</a:t>
                      </a:r>
                      <a:endParaRPr lang="en-US" sz="1600" b="1" dirty="0">
                        <a:latin typeface="Times New Roman" pitchFamily="18" charset="0"/>
                        <a:cs typeface="Times New Roman" pitchFamily="18" charset="0"/>
                      </a:endParaRPr>
                    </a:p>
                  </a:txBody>
                  <a:tcPr marL="121920" marR="121920"/>
                </a:tc>
                <a:tc>
                  <a:txBody>
                    <a:bodyPr/>
                    <a:lstStyle/>
                    <a:p>
                      <a:pPr algn="ctr"/>
                      <a:r>
                        <a:rPr lang="en-US" sz="1600" baseline="0" dirty="0" smtClean="0">
                          <a:latin typeface="Times New Roman" pitchFamily="18" charset="0"/>
                          <a:cs typeface="Times New Roman" pitchFamily="18" charset="0"/>
                        </a:rPr>
                        <a:t> Centralized</a:t>
                      </a:r>
                      <a:endParaRPr lang="en-US" sz="1600" dirty="0">
                        <a:latin typeface="Times New Roman" pitchFamily="18" charset="0"/>
                        <a:cs typeface="Times New Roman" pitchFamily="18" charset="0"/>
                      </a:endParaRPr>
                    </a:p>
                  </a:txBody>
                  <a:tcPr marL="121920" marR="121920"/>
                </a:tc>
                <a:tc>
                  <a:txBody>
                    <a:bodyPr/>
                    <a:lstStyle/>
                    <a:p>
                      <a:pPr algn="ctr"/>
                      <a:r>
                        <a:rPr lang="en-US" sz="1600" baseline="0" dirty="0" smtClean="0">
                          <a:latin typeface="Times New Roman" pitchFamily="18" charset="0"/>
                          <a:cs typeface="Times New Roman" pitchFamily="18" charset="0"/>
                        </a:rPr>
                        <a:t>Distributed</a:t>
                      </a:r>
                      <a:endParaRPr lang="en-US" sz="1600" dirty="0">
                        <a:latin typeface="Times New Roman" pitchFamily="18" charset="0"/>
                        <a:cs typeface="Times New Roman" pitchFamily="18" charset="0"/>
                      </a:endParaRPr>
                    </a:p>
                  </a:txBody>
                  <a:tcPr marL="121920" marR="121920"/>
                </a:tc>
              </a:tr>
              <a:tr h="5443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latin typeface="Times New Roman" pitchFamily="18" charset="0"/>
                          <a:cs typeface="Times New Roman" pitchFamily="18" charset="0"/>
                        </a:rPr>
                        <a:t>Communication with</a:t>
                      </a:r>
                      <a:r>
                        <a:rPr lang="en-US" sz="1600" b="1" baseline="0" dirty="0" smtClean="0">
                          <a:latin typeface="Times New Roman" pitchFamily="18" charset="0"/>
                          <a:cs typeface="Times New Roman" pitchFamily="18" charset="0"/>
                        </a:rPr>
                        <a:t> </a:t>
                      </a:r>
                      <a:r>
                        <a:rPr lang="en-US" sz="1600" b="1" dirty="0" smtClean="0">
                          <a:latin typeface="Times New Roman" pitchFamily="18" charset="0"/>
                          <a:cs typeface="Times New Roman" pitchFamily="18" charset="0"/>
                        </a:rPr>
                        <a:t>devices</a:t>
                      </a:r>
                      <a:endParaRPr lang="en-US" sz="1600" b="1" dirty="0">
                        <a:latin typeface="Times New Roman" pitchFamily="18" charset="0"/>
                        <a:cs typeface="Times New Roman" pitchFamily="18" charset="0"/>
                      </a:endParaRPr>
                    </a:p>
                  </a:txBody>
                  <a:tcPr marL="121920" marR="121920"/>
                </a:tc>
                <a:tc>
                  <a:txBody>
                    <a:bodyPr/>
                    <a:lstStyle/>
                    <a:p>
                      <a:pPr algn="ctr"/>
                      <a:r>
                        <a:rPr lang="en-US" sz="1600" baseline="0" dirty="0" smtClean="0">
                          <a:latin typeface="Times New Roman" pitchFamily="18" charset="0"/>
                          <a:cs typeface="Times New Roman" pitchFamily="18" charset="0"/>
                        </a:rPr>
                        <a:t>From a distance</a:t>
                      </a:r>
                      <a:endParaRPr lang="en-US" sz="1600" dirty="0">
                        <a:latin typeface="Times New Roman" pitchFamily="18" charset="0"/>
                        <a:cs typeface="Times New Roman" pitchFamily="18" charset="0"/>
                      </a:endParaRPr>
                    </a:p>
                  </a:txBody>
                  <a:tcPr marL="121920" marR="121920"/>
                </a:tc>
                <a:tc>
                  <a:txBody>
                    <a:bodyPr/>
                    <a:lstStyle/>
                    <a:p>
                      <a:pPr algn="ctr"/>
                      <a:r>
                        <a:rPr lang="en-US" sz="1600" baseline="0" dirty="0" smtClean="0">
                          <a:latin typeface="Times New Roman" pitchFamily="18" charset="0"/>
                          <a:cs typeface="Times New Roman" pitchFamily="18" charset="0"/>
                        </a:rPr>
                        <a:t>Directly from the edge</a:t>
                      </a:r>
                      <a:endParaRPr lang="en-US" sz="1600" dirty="0">
                        <a:latin typeface="Times New Roman" pitchFamily="18" charset="0"/>
                        <a:cs typeface="Times New Roman" pitchFamily="18" charset="0"/>
                      </a:endParaRPr>
                    </a:p>
                  </a:txBody>
                  <a:tcPr marL="121920" marR="121920"/>
                </a:tc>
              </a:tr>
              <a:tr h="4843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latin typeface="Times New Roman" pitchFamily="18" charset="0"/>
                          <a:cs typeface="Times New Roman" pitchFamily="18" charset="0"/>
                        </a:rPr>
                        <a:t>Response time</a:t>
                      </a:r>
                      <a:endParaRPr lang="en-US" sz="1600" b="1" dirty="0">
                        <a:latin typeface="Times New Roman" pitchFamily="18" charset="0"/>
                        <a:cs typeface="Times New Roman" pitchFamily="18" charset="0"/>
                      </a:endParaRPr>
                    </a:p>
                  </a:txBody>
                  <a:tcPr marL="121920" marR="121920"/>
                </a:tc>
                <a:tc>
                  <a:txBody>
                    <a:bodyPr/>
                    <a:lstStyle/>
                    <a:p>
                      <a:pPr algn="ctr"/>
                      <a:r>
                        <a:rPr lang="en-US" sz="1600" dirty="0" smtClean="0">
                          <a:latin typeface="Times New Roman" pitchFamily="18" charset="0"/>
                          <a:cs typeface="Times New Roman" pitchFamily="18" charset="0"/>
                        </a:rPr>
                        <a:t>Minutes, day</a:t>
                      </a:r>
                      <a:endParaRPr lang="en-US" sz="1600" dirty="0">
                        <a:latin typeface="Times New Roman" pitchFamily="18" charset="0"/>
                        <a:cs typeface="Times New Roman" pitchFamily="18" charset="0"/>
                      </a:endParaRPr>
                    </a:p>
                  </a:txBody>
                  <a:tcPr marL="121920" marR="121920"/>
                </a:tc>
                <a:tc>
                  <a:txBody>
                    <a:bodyPr/>
                    <a:lstStyle/>
                    <a:p>
                      <a:pPr algn="ctr"/>
                      <a:r>
                        <a:rPr lang="en-US" sz="1600" dirty="0" smtClean="0">
                          <a:latin typeface="Times New Roman" pitchFamily="18" charset="0"/>
                          <a:cs typeface="Times New Roman" pitchFamily="18" charset="0"/>
                        </a:rPr>
                        <a:t>Millisecond, second</a:t>
                      </a:r>
                      <a:endParaRPr lang="en-US" sz="1600" dirty="0">
                        <a:latin typeface="Times New Roman" pitchFamily="18" charset="0"/>
                        <a:cs typeface="Times New Roman" pitchFamily="18" charset="0"/>
                      </a:endParaRPr>
                    </a:p>
                  </a:txBody>
                  <a:tcPr marL="121920" marR="121920"/>
                </a:tc>
              </a:tr>
              <a:tr h="54435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latin typeface="Times New Roman" pitchFamily="18" charset="0"/>
                          <a:cs typeface="Times New Roman" pitchFamily="18" charset="0"/>
                        </a:rPr>
                        <a:t>How long </a:t>
                      </a:r>
                      <a:r>
                        <a:rPr lang="en-US" sz="1600" b="1" dirty="0" err="1" smtClean="0">
                          <a:latin typeface="Times New Roman" pitchFamily="18" charset="0"/>
                          <a:cs typeface="Times New Roman" pitchFamily="18" charset="0"/>
                        </a:rPr>
                        <a:t>IoT</a:t>
                      </a:r>
                      <a:r>
                        <a:rPr lang="en-US" sz="1600" b="1" dirty="0" smtClean="0">
                          <a:latin typeface="Times New Roman" pitchFamily="18" charset="0"/>
                          <a:cs typeface="Times New Roman" pitchFamily="18" charset="0"/>
                        </a:rPr>
                        <a:t> data is stored</a:t>
                      </a:r>
                      <a:endParaRPr lang="en-US" sz="1600" b="1" dirty="0">
                        <a:latin typeface="Times New Roman" pitchFamily="18" charset="0"/>
                        <a:cs typeface="Times New Roman" pitchFamily="18" charset="0"/>
                      </a:endParaRPr>
                    </a:p>
                  </a:txBody>
                  <a:tcPr marL="121920" marR="121920"/>
                </a:tc>
                <a:tc>
                  <a:txBody>
                    <a:bodyPr/>
                    <a:lstStyle/>
                    <a:p>
                      <a:pPr algn="ctr"/>
                      <a:r>
                        <a:rPr lang="en-US" sz="1600" dirty="0" smtClean="0">
                          <a:latin typeface="Times New Roman" pitchFamily="18" charset="0"/>
                          <a:cs typeface="Times New Roman" pitchFamily="18" charset="0"/>
                        </a:rPr>
                        <a:t>Months or years</a:t>
                      </a:r>
                      <a:endParaRPr lang="en-US" sz="1600" dirty="0">
                        <a:latin typeface="Times New Roman" pitchFamily="18" charset="0"/>
                        <a:cs typeface="Times New Roman" pitchFamily="18" charset="0"/>
                      </a:endParaRPr>
                    </a:p>
                  </a:txBody>
                  <a:tcPr marL="121920" marR="12192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latin typeface="Times New Roman" pitchFamily="18" charset="0"/>
                          <a:cs typeface="Times New Roman" pitchFamily="18" charset="0"/>
                        </a:rPr>
                        <a:t>Transient storage, often 1–2 hours</a:t>
                      </a:r>
                      <a:endParaRPr lang="en-US" sz="1600" dirty="0">
                        <a:latin typeface="Times New Roman" pitchFamily="18" charset="0"/>
                        <a:cs typeface="Times New Roman" pitchFamily="18" charset="0"/>
                      </a:endParaRPr>
                    </a:p>
                  </a:txBody>
                  <a:tcPr marL="121920" marR="121920"/>
                </a:tc>
              </a:tr>
              <a:tr h="544359">
                <a:tc>
                  <a:txBody>
                    <a:bodyPr/>
                    <a:lstStyle/>
                    <a:p>
                      <a:pPr algn="ctr"/>
                      <a:r>
                        <a:rPr lang="en-US" sz="1600" b="1" kern="1200" baseline="0" dirty="0" smtClean="0">
                          <a:solidFill>
                            <a:schemeClr val="tx1"/>
                          </a:solidFill>
                          <a:latin typeface="Times New Roman" pitchFamily="18" charset="0"/>
                          <a:ea typeface="+mn-ea"/>
                          <a:cs typeface="Times New Roman" pitchFamily="18" charset="0"/>
                        </a:rPr>
                        <a:t>Data processing</a:t>
                      </a:r>
                      <a:endParaRPr lang="en-US" sz="1600" b="1" dirty="0">
                        <a:latin typeface="Times New Roman" pitchFamily="18" charset="0"/>
                        <a:cs typeface="Times New Roman" pitchFamily="18" charset="0"/>
                      </a:endParaRPr>
                    </a:p>
                  </a:txBody>
                  <a:tcPr marL="121920" marR="121920"/>
                </a:tc>
                <a:tc>
                  <a:txBody>
                    <a:bodyPr/>
                    <a:lstStyle/>
                    <a:p>
                      <a:pPr algn="ctr"/>
                      <a:r>
                        <a:rPr lang="en-US" sz="1600" kern="1200" baseline="0" dirty="0" smtClean="0">
                          <a:solidFill>
                            <a:schemeClr val="tx1"/>
                          </a:solidFill>
                          <a:latin typeface="Times New Roman" pitchFamily="18" charset="0"/>
                          <a:ea typeface="+mn-ea"/>
                          <a:cs typeface="Times New Roman" pitchFamily="18" charset="0"/>
                        </a:rPr>
                        <a:t>Far from the source of</a:t>
                      </a:r>
                    </a:p>
                    <a:p>
                      <a:pPr algn="ctr"/>
                      <a:r>
                        <a:rPr lang="en-US" sz="1600" kern="1200" baseline="0" dirty="0" smtClean="0">
                          <a:solidFill>
                            <a:schemeClr val="tx1"/>
                          </a:solidFill>
                          <a:latin typeface="Times New Roman" pitchFamily="18" charset="0"/>
                          <a:ea typeface="+mn-ea"/>
                          <a:cs typeface="Times New Roman" pitchFamily="18" charset="0"/>
                        </a:rPr>
                        <a:t>information</a:t>
                      </a:r>
                      <a:endParaRPr lang="en-US" sz="1600" dirty="0">
                        <a:latin typeface="Times New Roman" pitchFamily="18" charset="0"/>
                        <a:cs typeface="Times New Roman" pitchFamily="18" charset="0"/>
                      </a:endParaRPr>
                    </a:p>
                  </a:txBody>
                  <a:tcPr marL="121920" marR="121920"/>
                </a:tc>
                <a:tc>
                  <a:txBody>
                    <a:bodyPr/>
                    <a:lstStyle/>
                    <a:p>
                      <a:pPr algn="ctr"/>
                      <a:r>
                        <a:rPr lang="en-US" sz="1600" kern="1200" baseline="0" dirty="0" smtClean="0">
                          <a:solidFill>
                            <a:schemeClr val="tx1"/>
                          </a:solidFill>
                          <a:latin typeface="Times New Roman" pitchFamily="18" charset="0"/>
                          <a:ea typeface="+mn-ea"/>
                          <a:cs typeface="Times New Roman" pitchFamily="18" charset="0"/>
                        </a:rPr>
                        <a:t>Close to the source of</a:t>
                      </a:r>
                    </a:p>
                    <a:p>
                      <a:pPr algn="ctr"/>
                      <a:r>
                        <a:rPr lang="en-US" sz="1600" kern="1200" baseline="0" dirty="0" smtClean="0">
                          <a:solidFill>
                            <a:schemeClr val="tx1"/>
                          </a:solidFill>
                          <a:latin typeface="Times New Roman" pitchFamily="18" charset="0"/>
                          <a:ea typeface="+mn-ea"/>
                          <a:cs typeface="Times New Roman" pitchFamily="18" charset="0"/>
                        </a:rPr>
                        <a:t>information</a:t>
                      </a:r>
                      <a:endParaRPr lang="en-US" sz="1600" dirty="0">
                        <a:latin typeface="Times New Roman" pitchFamily="18" charset="0"/>
                        <a:cs typeface="Times New Roman" pitchFamily="18" charset="0"/>
                      </a:endParaRPr>
                    </a:p>
                  </a:txBody>
                  <a:tcPr marL="121920" marR="121920"/>
                </a:tc>
              </a:tr>
              <a:tr h="44806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dirty="0" smtClean="0">
                          <a:latin typeface="Times New Roman" pitchFamily="18" charset="0"/>
                          <a:cs typeface="Times New Roman" pitchFamily="18" charset="0"/>
                        </a:rPr>
                        <a:t>Computing capabilities</a:t>
                      </a:r>
                      <a:endParaRPr lang="en-US" sz="1600" b="1" dirty="0">
                        <a:latin typeface="Times New Roman" pitchFamily="18" charset="0"/>
                        <a:cs typeface="Times New Roman" pitchFamily="18" charset="0"/>
                      </a:endParaRPr>
                    </a:p>
                  </a:txBody>
                  <a:tcPr marL="121920" marR="121920"/>
                </a:tc>
                <a:tc>
                  <a:txBody>
                    <a:bodyPr/>
                    <a:lstStyle/>
                    <a:p>
                      <a:pPr algn="ctr"/>
                      <a:r>
                        <a:rPr lang="en-US" sz="1600" kern="1200" baseline="0" dirty="0" smtClean="0">
                          <a:solidFill>
                            <a:schemeClr val="tx1"/>
                          </a:solidFill>
                          <a:latin typeface="Times New Roman" pitchFamily="18" charset="0"/>
                          <a:ea typeface="+mn-ea"/>
                          <a:cs typeface="Times New Roman" pitchFamily="18" charset="0"/>
                        </a:rPr>
                        <a:t>Higher</a:t>
                      </a:r>
                      <a:endParaRPr lang="en-US" sz="1600" dirty="0">
                        <a:latin typeface="Times New Roman" pitchFamily="18" charset="0"/>
                        <a:cs typeface="Times New Roman" pitchFamily="18" charset="0"/>
                      </a:endParaRPr>
                    </a:p>
                  </a:txBody>
                  <a:tcPr marL="121920" marR="121920"/>
                </a:tc>
                <a:tc>
                  <a:txBody>
                    <a:bodyPr/>
                    <a:lstStyle/>
                    <a:p>
                      <a:pPr algn="ctr"/>
                      <a:r>
                        <a:rPr lang="en-US" sz="1600" kern="1200" baseline="0" dirty="0" smtClean="0">
                          <a:solidFill>
                            <a:schemeClr val="tx1"/>
                          </a:solidFill>
                          <a:latin typeface="Times New Roman" pitchFamily="18" charset="0"/>
                          <a:ea typeface="+mn-ea"/>
                          <a:cs typeface="Times New Roman" pitchFamily="18" charset="0"/>
                        </a:rPr>
                        <a:t>Lower</a:t>
                      </a:r>
                      <a:endParaRPr lang="en-US" sz="1600" dirty="0">
                        <a:latin typeface="Times New Roman" pitchFamily="18" charset="0"/>
                        <a:cs typeface="Times New Roman" pitchFamily="18" charset="0"/>
                      </a:endParaRPr>
                    </a:p>
                  </a:txBody>
                  <a:tcPr marL="121920" marR="121920"/>
                </a:tc>
              </a:tr>
              <a:tr h="448064">
                <a:tc>
                  <a:txBody>
                    <a:bodyPr/>
                    <a:lstStyle/>
                    <a:p>
                      <a:pPr algn="ctr"/>
                      <a:r>
                        <a:rPr lang="en-US" sz="1600" b="1" kern="1200" baseline="0" dirty="0" smtClean="0">
                          <a:solidFill>
                            <a:schemeClr val="tx1"/>
                          </a:solidFill>
                          <a:latin typeface="Times New Roman" pitchFamily="18" charset="0"/>
                          <a:ea typeface="+mn-ea"/>
                          <a:cs typeface="Times New Roman" pitchFamily="18" charset="0"/>
                        </a:rPr>
                        <a:t>Number of nodes</a:t>
                      </a:r>
                      <a:endParaRPr lang="en-US" sz="1600" b="1" dirty="0">
                        <a:latin typeface="Times New Roman" pitchFamily="18" charset="0"/>
                        <a:cs typeface="Times New Roman" pitchFamily="18" charset="0"/>
                      </a:endParaRPr>
                    </a:p>
                  </a:txBody>
                  <a:tcPr marL="121920" marR="121920"/>
                </a:tc>
                <a:tc>
                  <a:txBody>
                    <a:bodyPr/>
                    <a:lstStyle/>
                    <a:p>
                      <a:pPr algn="ctr"/>
                      <a:r>
                        <a:rPr lang="en-US" sz="1600" dirty="0" smtClean="0">
                          <a:latin typeface="Times New Roman" pitchFamily="18" charset="0"/>
                          <a:cs typeface="Times New Roman" pitchFamily="18" charset="0"/>
                        </a:rPr>
                        <a:t>Few</a:t>
                      </a:r>
                      <a:endParaRPr lang="en-US" sz="1600" dirty="0">
                        <a:latin typeface="Times New Roman" pitchFamily="18" charset="0"/>
                        <a:cs typeface="Times New Roman" pitchFamily="18" charset="0"/>
                      </a:endParaRPr>
                    </a:p>
                  </a:txBody>
                  <a:tcPr marL="121920" marR="121920"/>
                </a:tc>
                <a:tc>
                  <a:txBody>
                    <a:bodyPr/>
                    <a:lstStyle/>
                    <a:p>
                      <a:pPr algn="ctr"/>
                      <a:r>
                        <a:rPr lang="en-US" sz="1600" kern="1200" baseline="0" dirty="0" smtClean="0">
                          <a:solidFill>
                            <a:schemeClr val="tx1"/>
                          </a:solidFill>
                          <a:latin typeface="Times New Roman" pitchFamily="18" charset="0"/>
                          <a:ea typeface="+mn-ea"/>
                          <a:cs typeface="Times New Roman" pitchFamily="18" charset="0"/>
                        </a:rPr>
                        <a:t>Very large</a:t>
                      </a:r>
                      <a:endParaRPr lang="en-US" sz="1600" dirty="0">
                        <a:latin typeface="Times New Roman" pitchFamily="18" charset="0"/>
                        <a:cs typeface="Times New Roman" pitchFamily="18" charset="0"/>
                      </a:endParaRPr>
                    </a:p>
                  </a:txBody>
                  <a:tcPr marL="121920" marR="121920"/>
                </a:tc>
              </a:tr>
              <a:tr h="448064">
                <a:tc>
                  <a:txBody>
                    <a:bodyPr/>
                    <a:lstStyle/>
                    <a:p>
                      <a:pPr algn="ctr"/>
                      <a:r>
                        <a:rPr lang="en-US" sz="1600" b="1" kern="1200" baseline="0" dirty="0" smtClean="0">
                          <a:solidFill>
                            <a:schemeClr val="tx1"/>
                          </a:solidFill>
                          <a:latin typeface="Times New Roman" pitchFamily="18" charset="0"/>
                          <a:ea typeface="+mn-ea"/>
                          <a:cs typeface="Times New Roman" pitchFamily="18" charset="0"/>
                        </a:rPr>
                        <a:t>Latency</a:t>
                      </a:r>
                      <a:endParaRPr lang="en-US" sz="1600" b="1" dirty="0">
                        <a:latin typeface="Times New Roman" pitchFamily="18" charset="0"/>
                        <a:cs typeface="Times New Roman" pitchFamily="18" charset="0"/>
                      </a:endParaRPr>
                    </a:p>
                  </a:txBody>
                  <a:tcPr marL="121920" marR="121920"/>
                </a:tc>
                <a:tc>
                  <a:txBody>
                    <a:bodyPr/>
                    <a:lstStyle/>
                    <a:p>
                      <a:pPr algn="ctr"/>
                      <a:r>
                        <a:rPr lang="en-US" sz="1600" dirty="0" smtClean="0">
                          <a:latin typeface="Times New Roman" pitchFamily="18" charset="0"/>
                          <a:cs typeface="Times New Roman" pitchFamily="18" charset="0"/>
                        </a:rPr>
                        <a:t>High</a:t>
                      </a:r>
                      <a:endParaRPr lang="en-US" sz="1600" dirty="0">
                        <a:latin typeface="Times New Roman" pitchFamily="18" charset="0"/>
                        <a:cs typeface="Times New Roman" pitchFamily="18" charset="0"/>
                      </a:endParaRPr>
                    </a:p>
                  </a:txBody>
                  <a:tcPr marL="121920" marR="121920"/>
                </a:tc>
                <a:tc>
                  <a:txBody>
                    <a:bodyPr/>
                    <a:lstStyle/>
                    <a:p>
                      <a:pPr algn="ctr"/>
                      <a:r>
                        <a:rPr lang="en-US" sz="1600" dirty="0" smtClean="0">
                          <a:latin typeface="Times New Roman" pitchFamily="18" charset="0"/>
                          <a:cs typeface="Times New Roman" pitchFamily="18" charset="0"/>
                        </a:rPr>
                        <a:t>Low</a:t>
                      </a:r>
                      <a:endParaRPr lang="en-US" sz="1600" dirty="0">
                        <a:latin typeface="Times New Roman" pitchFamily="18" charset="0"/>
                        <a:cs typeface="Times New Roman" pitchFamily="18" charset="0"/>
                      </a:endParaRPr>
                    </a:p>
                  </a:txBody>
                  <a:tcPr marL="121920" marR="121920"/>
                </a:tc>
              </a:tr>
              <a:tr h="544359">
                <a:tc>
                  <a:txBody>
                    <a:bodyPr/>
                    <a:lstStyle/>
                    <a:p>
                      <a:pPr algn="ctr"/>
                      <a:r>
                        <a:rPr lang="en-US" sz="1600" b="1" kern="1200" baseline="0" dirty="0" smtClean="0">
                          <a:solidFill>
                            <a:schemeClr val="tx1"/>
                          </a:solidFill>
                          <a:latin typeface="Times New Roman" pitchFamily="18" charset="0"/>
                          <a:ea typeface="+mn-ea"/>
                          <a:cs typeface="Times New Roman" pitchFamily="18" charset="0"/>
                        </a:rPr>
                        <a:t>Connectivity</a:t>
                      </a:r>
                      <a:endParaRPr lang="en-US" sz="1600" b="1" dirty="0">
                        <a:latin typeface="Times New Roman" pitchFamily="18" charset="0"/>
                        <a:cs typeface="Times New Roman" pitchFamily="18" charset="0"/>
                      </a:endParaRPr>
                    </a:p>
                  </a:txBody>
                  <a:tcPr marL="121920" marR="121920"/>
                </a:tc>
                <a:tc>
                  <a:txBody>
                    <a:bodyPr/>
                    <a:lstStyle/>
                    <a:p>
                      <a:pPr algn="ctr"/>
                      <a:r>
                        <a:rPr lang="en-US" sz="1600" dirty="0" smtClean="0">
                          <a:latin typeface="Times New Roman" pitchFamily="18" charset="0"/>
                          <a:cs typeface="Times New Roman" pitchFamily="18" charset="0"/>
                        </a:rPr>
                        <a:t>Internet</a:t>
                      </a:r>
                      <a:endParaRPr lang="en-US" sz="1600" dirty="0">
                        <a:latin typeface="Times New Roman" pitchFamily="18" charset="0"/>
                        <a:cs typeface="Times New Roman" pitchFamily="18" charset="0"/>
                      </a:endParaRPr>
                    </a:p>
                  </a:txBody>
                  <a:tcPr marL="121920" marR="121920"/>
                </a:tc>
                <a:tc>
                  <a:txBody>
                    <a:bodyPr/>
                    <a:lstStyle/>
                    <a:p>
                      <a:pPr algn="ctr"/>
                      <a:r>
                        <a:rPr lang="en-US" sz="1600" kern="1200" baseline="0" dirty="0" smtClean="0">
                          <a:solidFill>
                            <a:schemeClr val="tx1"/>
                          </a:solidFill>
                          <a:latin typeface="Times New Roman" pitchFamily="18" charset="0"/>
                          <a:ea typeface="+mn-ea"/>
                          <a:cs typeface="Times New Roman" pitchFamily="18" charset="0"/>
                        </a:rPr>
                        <a:t>Various protocols and</a:t>
                      </a:r>
                    </a:p>
                    <a:p>
                      <a:pPr algn="ctr"/>
                      <a:r>
                        <a:rPr lang="en-US" sz="1600" kern="1200" baseline="0" dirty="0" smtClean="0">
                          <a:solidFill>
                            <a:schemeClr val="tx1"/>
                          </a:solidFill>
                          <a:latin typeface="Times New Roman" pitchFamily="18" charset="0"/>
                          <a:ea typeface="+mn-ea"/>
                          <a:cs typeface="Times New Roman" pitchFamily="18" charset="0"/>
                        </a:rPr>
                        <a:t>standards</a:t>
                      </a:r>
                      <a:endParaRPr lang="en-US" sz="1600" dirty="0">
                        <a:latin typeface="Times New Roman" pitchFamily="18" charset="0"/>
                        <a:cs typeface="Times New Roman" pitchFamily="18" charset="0"/>
                      </a:endParaRPr>
                    </a:p>
                  </a:txBody>
                  <a:tcPr marL="121920" marR="121920"/>
                </a:tc>
              </a:tr>
            </a:tbl>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
          <p:cNvSpPr>
            <a:spLocks noChangeArrowheads="1"/>
          </p:cNvSpPr>
          <p:nvPr/>
        </p:nvSpPr>
        <p:spPr bwMode="auto">
          <a:xfrm>
            <a:off x="114300" y="350839"/>
            <a:ext cx="11887200" cy="587375"/>
          </a:xfrm>
          <a:prstGeom prst="rect">
            <a:avLst/>
          </a:prstGeom>
          <a:noFill/>
          <a:ln w="9525">
            <a:noFill/>
            <a:round/>
            <a:headEnd/>
            <a:tailEnd/>
          </a:ln>
        </p:spPr>
        <p:txBody>
          <a:bodyPr lIns="90000" tIns="46800" rIns="90000" bIns="46800">
            <a:spAutoFit/>
          </a:bodyPr>
          <a:lstStyle/>
          <a:p>
            <a:pPr algn="ct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200" b="1">
                <a:solidFill>
                  <a:schemeClr val="tx1"/>
                </a:solidFill>
                <a:latin typeface="Times New Roman" pitchFamily="18" charset="0"/>
                <a:cs typeface="Times New Roman" pitchFamily="18" charset="0"/>
              </a:rPr>
              <a:t>Advantages of Fog node</a:t>
            </a:r>
            <a:endParaRPr lang="en-US" sz="3200" b="1">
              <a:solidFill>
                <a:schemeClr val="tx1"/>
              </a:solidFill>
              <a:latin typeface="Times New Roman" pitchFamily="18" charset="0"/>
            </a:endParaRPr>
          </a:p>
        </p:txBody>
      </p:sp>
      <p:sp>
        <p:nvSpPr>
          <p:cNvPr id="76803" name="Text Box 2"/>
          <p:cNvSpPr txBox="1">
            <a:spLocks noChangeArrowheads="1"/>
          </p:cNvSpPr>
          <p:nvPr/>
        </p:nvSpPr>
        <p:spPr bwMode="auto">
          <a:xfrm>
            <a:off x="241301" y="1174751"/>
            <a:ext cx="11690351" cy="5222875"/>
          </a:xfrm>
          <a:prstGeom prst="rect">
            <a:avLst/>
          </a:prstGeom>
          <a:noFill/>
          <a:ln w="9525">
            <a:noFill/>
            <a:round/>
            <a:headEnd/>
            <a:tailEnd/>
          </a:ln>
        </p:spPr>
        <p:txBody>
          <a:bodyPr lIns="90000" tIns="46800" rIns="90000" bIns="46800"/>
          <a:lstStyle/>
          <a:p>
            <a:pPr algn="just">
              <a:defRPr/>
            </a:pPr>
            <a:endParaRPr lang="en-US" b="1" dirty="0">
              <a:solidFill>
                <a:schemeClr val="tx1"/>
              </a:solidFill>
              <a:latin typeface="Times New Roman" pitchFamily="18" charset="0"/>
              <a:ea typeface="Droid Sans Fallback"/>
              <a:cs typeface="Times New Roman" pitchFamily="18" charset="0"/>
            </a:endParaRPr>
          </a:p>
          <a:p>
            <a:pPr algn="just">
              <a:buFont typeface="Arial" pitchFamily="34" charset="0"/>
              <a:buChar char="•"/>
              <a:defRPr/>
            </a:pPr>
            <a:r>
              <a:rPr lang="en-US" b="1" dirty="0">
                <a:solidFill>
                  <a:schemeClr val="tx1"/>
                </a:solidFill>
                <a:latin typeface="Times New Roman" pitchFamily="18" charset="0"/>
                <a:ea typeface="Droid Sans Fallback"/>
                <a:cs typeface="Times New Roman" pitchFamily="18" charset="0"/>
              </a:rPr>
              <a:t>Latency: </a:t>
            </a:r>
            <a:r>
              <a:rPr lang="en-US" dirty="0">
                <a:solidFill>
                  <a:schemeClr val="tx1"/>
                </a:solidFill>
                <a:latin typeface="Times New Roman" pitchFamily="18" charset="0"/>
                <a:ea typeface="Droid Sans Fallback"/>
                <a:cs typeface="Times New Roman" pitchFamily="18" charset="0"/>
              </a:rPr>
              <a:t>Fog paradigm allows the placement of a processing unit closer to devices/sensors. Thus, the overall latency can be significantly reduced since the physical distance is shorter. </a:t>
            </a:r>
          </a:p>
          <a:p>
            <a:pPr algn="just">
              <a:defRPr/>
            </a:pPr>
            <a:endParaRPr lang="en-US" b="1" dirty="0">
              <a:solidFill>
                <a:schemeClr val="tx1"/>
              </a:solidFill>
              <a:latin typeface="Times New Roman" pitchFamily="18" charset="0"/>
              <a:ea typeface="Droid Sans Fallback"/>
              <a:cs typeface="Times New Roman" pitchFamily="18" charset="0"/>
            </a:endParaRPr>
          </a:p>
          <a:p>
            <a:pPr>
              <a:buFont typeface="Arial" pitchFamily="34" charset="0"/>
              <a:buChar char="•"/>
              <a:defRPr/>
            </a:pPr>
            <a:r>
              <a:rPr lang="en-US" b="1" dirty="0">
                <a:solidFill>
                  <a:schemeClr val="tx1"/>
                </a:solidFill>
                <a:latin typeface="Times New Roman" pitchFamily="18" charset="0"/>
                <a:ea typeface="Droid Sans Fallback"/>
                <a:cs typeface="Times New Roman" pitchFamily="18" charset="0"/>
              </a:rPr>
              <a:t>Energy: </a:t>
            </a:r>
            <a:r>
              <a:rPr lang="en-US" dirty="0">
                <a:solidFill>
                  <a:schemeClr val="tx1"/>
                </a:solidFill>
                <a:latin typeface="Times New Roman" pitchFamily="18" charset="0"/>
                <a:ea typeface="Droid Sans Fallback"/>
                <a:cs typeface="Times New Roman" pitchFamily="18" charset="0"/>
              </a:rPr>
              <a:t>By offloading tasks in the Fog rather than in Cloud, reduced approximately 40% of energy.</a:t>
            </a:r>
            <a:endParaRPr lang="en-US" dirty="0">
              <a:solidFill>
                <a:schemeClr val="tx1"/>
              </a:solidFill>
              <a:latin typeface="Times New Roman" pitchFamily="18" charset="0"/>
              <a:cs typeface="Times New Roman" pitchFamily="18" charset="0"/>
            </a:endParaRPr>
          </a:p>
          <a:p>
            <a:pPr>
              <a:defRPr/>
            </a:pPr>
            <a:endParaRPr lang="en-US" b="1" dirty="0">
              <a:solidFill>
                <a:schemeClr val="tx1"/>
              </a:solidFill>
              <a:latin typeface="Times New Roman" pitchFamily="18" charset="0"/>
              <a:ea typeface="Droid Sans Fallback"/>
              <a:cs typeface="Times New Roman" pitchFamily="18" charset="0"/>
            </a:endParaRPr>
          </a:p>
          <a:p>
            <a:pPr>
              <a:buFont typeface="Arial" pitchFamily="34" charset="0"/>
              <a:buChar char="•"/>
              <a:defRPr/>
            </a:pPr>
            <a:r>
              <a:rPr lang="en-US" b="1" dirty="0">
                <a:solidFill>
                  <a:schemeClr val="tx1"/>
                </a:solidFill>
                <a:latin typeface="Times New Roman" pitchFamily="18" charset="0"/>
                <a:cs typeface="Times New Roman" pitchFamily="18" charset="0"/>
              </a:rPr>
              <a:t>Security Concerns: </a:t>
            </a:r>
            <a:r>
              <a:rPr lang="en-US" dirty="0">
                <a:solidFill>
                  <a:schemeClr val="tx1"/>
                </a:solidFill>
                <a:latin typeface="Times New Roman" pitchFamily="18" charset="0"/>
                <a:cs typeface="Times New Roman" pitchFamily="18" charset="0"/>
              </a:rPr>
              <a:t>All </a:t>
            </a:r>
            <a:r>
              <a:rPr lang="en-US" dirty="0" err="1">
                <a:solidFill>
                  <a:schemeClr val="tx1"/>
                </a:solidFill>
                <a:latin typeface="Times New Roman" pitchFamily="18" charset="0"/>
                <a:cs typeface="Times New Roman" pitchFamily="18" charset="0"/>
              </a:rPr>
              <a:t>IoT</a:t>
            </a:r>
            <a:r>
              <a:rPr lang="en-US" dirty="0">
                <a:solidFill>
                  <a:schemeClr val="tx1"/>
                </a:solidFill>
                <a:latin typeface="Times New Roman" pitchFamily="18" charset="0"/>
                <a:cs typeface="Times New Roman" pitchFamily="18" charset="0"/>
              </a:rPr>
              <a:t> applications must be secure. Any security breach may expose the system to a malicious software that could cause severe consequences.</a:t>
            </a:r>
            <a:endParaRPr lang="en-US" dirty="0">
              <a:solidFill>
                <a:schemeClr val="tx1"/>
              </a:solidFill>
              <a:latin typeface="Times New Roman" pitchFamily="18" charset="0"/>
              <a:ea typeface="Droid Sans Fallback"/>
              <a:cs typeface="Times New Roman" pitchFamily="18" charset="0"/>
            </a:endParaRPr>
          </a:p>
          <a:p>
            <a:pPr algn="just">
              <a:defRPr/>
            </a:pPr>
            <a:endParaRPr lang="en-US" dirty="0">
              <a:solidFill>
                <a:schemeClr val="tx1"/>
              </a:solidFill>
              <a:latin typeface="Times New Roman" pitchFamily="18" charset="0"/>
              <a:ea typeface="Droid Sans Fallback"/>
              <a:cs typeface="Times New Roman" pitchFamily="18" charset="0"/>
            </a:endParaRPr>
          </a:p>
          <a:p>
            <a:pPr algn="just">
              <a:buFont typeface="Arial" pitchFamily="34" charset="0"/>
              <a:buChar char="•"/>
              <a:defRPr/>
            </a:pPr>
            <a:r>
              <a:rPr lang="en-US" dirty="0">
                <a:solidFill>
                  <a:schemeClr val="tx1"/>
                </a:solidFill>
                <a:latin typeface="Times New Roman" pitchFamily="18" charset="0"/>
                <a:ea typeface="Droid Sans Fallback"/>
                <a:cs typeface="Times New Roman" pitchFamily="18" charset="0"/>
              </a:rPr>
              <a:t> In Fog architecture, </a:t>
            </a:r>
            <a:r>
              <a:rPr lang="en-US" dirty="0" err="1">
                <a:solidFill>
                  <a:schemeClr val="tx1"/>
                </a:solidFill>
                <a:latin typeface="Times New Roman" pitchFamily="18" charset="0"/>
                <a:ea typeface="Droid Sans Fallback"/>
                <a:cs typeface="Times New Roman" pitchFamily="18" charset="0"/>
              </a:rPr>
              <a:t>IoT</a:t>
            </a:r>
            <a:r>
              <a:rPr lang="en-US" dirty="0">
                <a:solidFill>
                  <a:schemeClr val="tx1"/>
                </a:solidFill>
                <a:latin typeface="Times New Roman" pitchFamily="18" charset="0"/>
                <a:ea typeface="Droid Sans Fallback"/>
                <a:cs typeface="Times New Roman" pitchFamily="18" charset="0"/>
              </a:rPr>
              <a:t> devices and sensors are connected to the Fog devices which are located in close proximity to the users and it is also responsible for intermediate computation and storage.</a:t>
            </a:r>
          </a:p>
          <a:p>
            <a:pPr marL="342900" indent="-338138" algn="just">
              <a:spcBef>
                <a:spcPts val="300"/>
              </a:spcBef>
              <a:buSzPct val="100000"/>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pPr>
            <a:endParaRPr lang="en-US" dirty="0">
              <a:solidFill>
                <a:schemeClr val="tx1"/>
              </a:solidFill>
              <a:latin typeface="Times New Roman" pitchFamily="18" charset="0"/>
              <a:ea typeface="Droid Sans Fallback"/>
              <a:cs typeface="Times New Roman" pitchFamily="18" charset="0"/>
            </a:endParaRPr>
          </a:p>
          <a:p>
            <a:pPr marL="342900" indent="-338138" algn="just">
              <a:spcBef>
                <a:spcPts val="300"/>
              </a:spcBef>
              <a:buSzPct val="100000"/>
              <a:buFont typeface="Arial" pitchFamily="34" charset="0"/>
              <a:buChar char="•"/>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pPr>
            <a:endParaRPr lang="en-US" dirty="0">
              <a:solidFill>
                <a:schemeClr val="tx1"/>
              </a:solidFill>
              <a:latin typeface="Times New Roman" pitchFamily="18" charset="0"/>
              <a:ea typeface="Droid Sans Fallback"/>
              <a:cs typeface="Times New Roman"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
          <p:cNvSpPr>
            <a:spLocks noChangeArrowheads="1"/>
          </p:cNvSpPr>
          <p:nvPr/>
        </p:nvSpPr>
        <p:spPr bwMode="auto">
          <a:xfrm>
            <a:off x="114300" y="350838"/>
            <a:ext cx="10735733" cy="463550"/>
          </a:xfrm>
          <a:prstGeom prst="rect">
            <a:avLst/>
          </a:prstGeom>
          <a:noFill/>
          <a:ln w="9525">
            <a:noFill/>
            <a:round/>
            <a:headEnd/>
            <a:tailEnd/>
          </a:ln>
        </p:spPr>
        <p:txBody>
          <a:bodyPr lIns="90000" tIns="46800" rIns="90000" bIns="46800">
            <a:spAutoFit/>
          </a:bodyPr>
          <a:lstStyle/>
          <a:p>
            <a:pPr algn="ct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400" b="1">
                <a:solidFill>
                  <a:schemeClr val="tx1"/>
                </a:solidFill>
                <a:latin typeface="Times New Roman" pitchFamily="18" charset="0"/>
              </a:rPr>
              <a:t>Architecture for processing the data in IoT environment</a:t>
            </a:r>
          </a:p>
        </p:txBody>
      </p:sp>
      <p:sp>
        <p:nvSpPr>
          <p:cNvPr id="76803" name="Text Box 2"/>
          <p:cNvSpPr txBox="1">
            <a:spLocks noChangeArrowheads="1"/>
          </p:cNvSpPr>
          <p:nvPr/>
        </p:nvSpPr>
        <p:spPr bwMode="auto">
          <a:xfrm>
            <a:off x="241301" y="1174751"/>
            <a:ext cx="11690351" cy="5222875"/>
          </a:xfrm>
          <a:prstGeom prst="rect">
            <a:avLst/>
          </a:prstGeom>
          <a:noFill/>
          <a:ln w="9525">
            <a:noFill/>
            <a:round/>
            <a:headEnd/>
            <a:tailEnd/>
          </a:ln>
        </p:spPr>
        <p:txBody>
          <a:bodyPr lIns="90000" tIns="46800" rIns="90000" bIns="46800"/>
          <a:lstStyle/>
          <a:p>
            <a:pPr algn="just">
              <a:defRPr/>
            </a:pPr>
            <a:endParaRPr lang="en-US" dirty="0">
              <a:solidFill>
                <a:schemeClr val="tx1"/>
              </a:solidFill>
              <a:latin typeface="Times New Roman" pitchFamily="18" charset="0"/>
              <a:ea typeface="Droid Sans Fallback"/>
              <a:cs typeface="Times New Roman" pitchFamily="18" charset="0"/>
            </a:endParaRPr>
          </a:p>
          <a:p>
            <a:pPr marL="342900" indent="-338138" algn="just">
              <a:spcBef>
                <a:spcPts val="300"/>
              </a:spcBef>
              <a:buSzPct val="100000"/>
              <a:buFont typeface="Arial" pitchFamily="34" charset="0"/>
              <a:buChar char="•"/>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pPr>
            <a:endParaRPr lang="en-US" dirty="0">
              <a:solidFill>
                <a:schemeClr val="tx1"/>
              </a:solidFill>
              <a:latin typeface="Times New Roman" pitchFamily="18" charset="0"/>
              <a:ea typeface="Droid Sans Fallback"/>
              <a:cs typeface="Times New Roman" pitchFamily="18" charset="0"/>
            </a:endParaRPr>
          </a:p>
        </p:txBody>
      </p:sp>
      <p:pic>
        <p:nvPicPr>
          <p:cNvPr id="48132" name="Picture 2" descr="C:\Users\mohit\Desktop\Fog computing\Flow-and-processing-of-Big-Data-in-IoT-environment_W640.jpg"/>
          <p:cNvPicPr>
            <a:picLocks noChangeAspect="1" noChangeArrowheads="1"/>
          </p:cNvPicPr>
          <p:nvPr/>
        </p:nvPicPr>
        <p:blipFill>
          <a:blip r:embed="rId3"/>
          <a:srcRect/>
          <a:stretch>
            <a:fillRect/>
          </a:stretch>
        </p:blipFill>
        <p:spPr bwMode="auto">
          <a:xfrm>
            <a:off x="2381251" y="1214438"/>
            <a:ext cx="8191500" cy="5000625"/>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2082019" y="0"/>
            <a:ext cx="7399607"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16365536" y="13338628"/>
            <a:ext cx="22336125" cy="11251293"/>
          </a:xfrm>
          <a:prstGeom prst="rect">
            <a:avLst/>
          </a:prstGeom>
          <a:noFill/>
          <a:ln w="9525">
            <a:noFill/>
            <a:miter lim="800000"/>
            <a:headEnd/>
            <a:tailEnd/>
          </a:ln>
          <a:effectLst/>
        </p:spPr>
      </p:pic>
      <p:pic>
        <p:nvPicPr>
          <p:cNvPr id="31747" name="Picture 3"/>
          <p:cNvPicPr>
            <a:picLocks noChangeAspect="1" noChangeArrowheads="1"/>
          </p:cNvPicPr>
          <p:nvPr/>
        </p:nvPicPr>
        <p:blipFill>
          <a:blip r:embed="rId3" cstate="print"/>
          <a:srcRect/>
          <a:stretch>
            <a:fillRect/>
          </a:stretch>
        </p:blipFill>
        <p:spPr bwMode="auto">
          <a:xfrm>
            <a:off x="1277258" y="174172"/>
            <a:ext cx="8686139" cy="5767671"/>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ChangeArrowheads="1"/>
          </p:cNvSpPr>
          <p:nvPr/>
        </p:nvSpPr>
        <p:spPr bwMode="auto">
          <a:xfrm>
            <a:off x="114300" y="350838"/>
            <a:ext cx="10735733" cy="463550"/>
          </a:xfrm>
          <a:prstGeom prst="rect">
            <a:avLst/>
          </a:prstGeom>
          <a:noFill/>
          <a:ln w="9525">
            <a:noFill/>
            <a:round/>
            <a:headEnd/>
            <a:tailEnd/>
          </a:ln>
        </p:spPr>
        <p:txBody>
          <a:bodyPr lIns="90000" tIns="46800" rIns="90000" bIns="46800">
            <a:spAutoFit/>
          </a:bodyPr>
          <a:lstStyle/>
          <a:p>
            <a:pPr algn="ct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sz="2400" b="1">
                <a:solidFill>
                  <a:schemeClr val="tx1"/>
                </a:solidFill>
                <a:latin typeface="Times New Roman" pitchFamily="18" charset="0"/>
              </a:rPr>
              <a:t>Fog computing drawbacks</a:t>
            </a:r>
          </a:p>
        </p:txBody>
      </p:sp>
      <p:sp>
        <p:nvSpPr>
          <p:cNvPr id="76803" name="Text Box 2"/>
          <p:cNvSpPr txBox="1">
            <a:spLocks noChangeArrowheads="1"/>
          </p:cNvSpPr>
          <p:nvPr/>
        </p:nvSpPr>
        <p:spPr bwMode="auto">
          <a:xfrm>
            <a:off x="241301" y="1174751"/>
            <a:ext cx="11690351" cy="5222875"/>
          </a:xfrm>
          <a:prstGeom prst="rect">
            <a:avLst/>
          </a:prstGeom>
          <a:noFill/>
          <a:ln w="9525">
            <a:noFill/>
            <a:round/>
            <a:headEnd/>
            <a:tailEnd/>
          </a:ln>
        </p:spPr>
        <p:txBody>
          <a:bodyPr lIns="90000" tIns="46800" rIns="90000" bIns="46800"/>
          <a:lstStyle/>
          <a:p>
            <a:pPr algn="just">
              <a:defRPr/>
            </a:pPr>
            <a:endParaRPr lang="en-US" dirty="0">
              <a:solidFill>
                <a:schemeClr val="tx1"/>
              </a:solidFill>
              <a:latin typeface="Times New Roman" pitchFamily="18" charset="0"/>
              <a:ea typeface="Droid Sans Fallback"/>
              <a:cs typeface="Times New Roman" pitchFamily="18" charset="0"/>
            </a:endParaRPr>
          </a:p>
          <a:p>
            <a:pPr marL="342900" indent="-338138" algn="just">
              <a:spcBef>
                <a:spcPts val="300"/>
              </a:spcBef>
              <a:buSzPct val="100000"/>
              <a:buFont typeface="Arial" pitchFamily="34" charset="0"/>
              <a:buChar char="•"/>
              <a:tabLst>
                <a:tab pos="342900" algn="l"/>
                <a:tab pos="790575" algn="l"/>
                <a:tab pos="1239838" algn="l"/>
                <a:tab pos="1689100" algn="l"/>
                <a:tab pos="2138363" algn="l"/>
                <a:tab pos="2587625" algn="l"/>
                <a:tab pos="3036888" algn="l"/>
                <a:tab pos="3486150" algn="l"/>
                <a:tab pos="3935413" algn="l"/>
                <a:tab pos="4384675" algn="l"/>
                <a:tab pos="4833938" algn="l"/>
                <a:tab pos="5283200" algn="l"/>
                <a:tab pos="5732463" algn="l"/>
                <a:tab pos="6181725" algn="l"/>
                <a:tab pos="6630988" algn="l"/>
                <a:tab pos="7080250" algn="l"/>
                <a:tab pos="7529513" algn="l"/>
                <a:tab pos="7978775" algn="l"/>
                <a:tab pos="8428038" algn="l"/>
                <a:tab pos="8877300" algn="l"/>
                <a:tab pos="9326563" algn="l"/>
              </a:tabLst>
              <a:defRPr/>
            </a:pPr>
            <a:endParaRPr lang="en-US" dirty="0">
              <a:solidFill>
                <a:schemeClr val="tx1"/>
              </a:solidFill>
              <a:latin typeface="Times New Roman" pitchFamily="18" charset="0"/>
              <a:ea typeface="Droid Sans Fallback"/>
              <a:cs typeface="Times New Roman" pitchFamily="18" charset="0"/>
            </a:endParaRPr>
          </a:p>
        </p:txBody>
      </p:sp>
      <p:sp>
        <p:nvSpPr>
          <p:cNvPr id="49156" name="Content Placeholder 5"/>
          <p:cNvSpPr>
            <a:spLocks noGrp="1"/>
          </p:cNvSpPr>
          <p:nvPr>
            <p:ph idx="1"/>
          </p:nvPr>
        </p:nvSpPr>
        <p:spPr>
          <a:xfrm>
            <a:off x="609600" y="1071563"/>
            <a:ext cx="10972800" cy="5054600"/>
          </a:xfrm>
        </p:spPr>
        <p:txBody>
          <a:bodyPr/>
          <a:lstStyle/>
          <a:p>
            <a:r>
              <a:rPr lang="en-US" sz="2000" smtClean="0">
                <a:latin typeface="Times New Roman" pitchFamily="18" charset="0"/>
                <a:cs typeface="Times New Roman" pitchFamily="18" charset="0"/>
              </a:rPr>
              <a:t>Due to its heterogeneity, Fog nodes can not guarantee the resources from a particular fog node will be the same in all fog nodes.</a:t>
            </a:r>
          </a:p>
          <a:p>
            <a:endParaRPr lang="en-US" sz="2000" smtClean="0">
              <a:latin typeface="Times New Roman" pitchFamily="18" charset="0"/>
              <a:cs typeface="Times New Roman" pitchFamily="18" charset="0"/>
            </a:endParaRPr>
          </a:p>
          <a:p>
            <a:r>
              <a:rPr lang="en-US" sz="2000" smtClean="0">
                <a:latin typeface="Times New Roman" pitchFamily="18" charset="0"/>
                <a:cs typeface="Times New Roman" pitchFamily="18" charset="0"/>
              </a:rPr>
              <a:t>The same reliability in Fog networks demand much more effort, regarding complexity and cost, than in cloud systems.</a:t>
            </a:r>
          </a:p>
          <a:p>
            <a:endParaRPr lang="en-US" sz="2000" smtClean="0">
              <a:latin typeface="Times New Roman" pitchFamily="18" charset="0"/>
              <a:cs typeface="Times New Roman" pitchFamily="18" charset="0"/>
            </a:endParaRPr>
          </a:p>
          <a:p>
            <a:r>
              <a:rPr lang="en-US" sz="2000" smtClean="0">
                <a:latin typeface="Times New Roman" pitchFamily="18" charset="0"/>
                <a:cs typeface="Times New Roman" pitchFamily="18" charset="0"/>
              </a:rPr>
              <a:t>A single Fog node can introduce malicious software or make the system work incorrectly.</a:t>
            </a:r>
          </a:p>
          <a:p>
            <a:endParaRPr lang="en-US" sz="2000" smtClean="0">
              <a:latin typeface="Times New Roman" pitchFamily="18" charset="0"/>
              <a:cs typeface="Times New Roman" pitchFamily="18" charset="0"/>
            </a:endParaRPr>
          </a:p>
          <a:p>
            <a:r>
              <a:rPr lang="en-US" sz="2000" smtClean="0">
                <a:latin typeface="Times New Roman" pitchFamily="18" charset="0"/>
                <a:cs typeface="Times New Roman" pitchFamily="18" charset="0"/>
              </a:rPr>
              <a:t>One more issue to pay close attention in Fog nodes is the network connectivity among nodes. </a:t>
            </a:r>
          </a:p>
          <a:p>
            <a:endParaRPr lang="en-US" sz="2000" smtClean="0">
              <a:latin typeface="Times New Roman" pitchFamily="18" charset="0"/>
              <a:cs typeface="Times New Roman" pitchFamily="18" charset="0"/>
            </a:endParaRPr>
          </a:p>
          <a:p>
            <a:r>
              <a:rPr lang="en-US" sz="2000" smtClean="0">
                <a:latin typeface="Times New Roman" pitchFamily="18" charset="0"/>
                <a:cs typeface="Times New Roman" pitchFamily="18" charset="0"/>
              </a:rPr>
              <a:t>If a single node loses connectivity with the network, even if its hardware is fully functioning, the whole system may be compromised.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pPr algn="ctr"/>
            <a:r>
              <a:rPr lang="en-US" dirty="0" smtClean="0">
                <a:solidFill>
                  <a:schemeClr val="tx1"/>
                </a:solidFill>
                <a:latin typeface="+mn-lt"/>
              </a:rPr>
              <a:t>Cloud Computing Trends</a:t>
            </a:r>
            <a:endParaRPr lang="en-US" dirty="0">
              <a:solidFill>
                <a:schemeClr val="tx1"/>
              </a:solidFill>
              <a:latin typeface="+mn-lt"/>
            </a:endParaRPr>
          </a:p>
        </p:txBody>
      </p:sp>
      <p:sp>
        <p:nvSpPr>
          <p:cNvPr id="3" name="Content Placeholder 2"/>
          <p:cNvSpPr>
            <a:spLocks noGrp="1"/>
          </p:cNvSpPr>
          <p:nvPr>
            <p:ph idx="1"/>
          </p:nvPr>
        </p:nvSpPr>
        <p:spPr>
          <a:xfrm>
            <a:off x="83127" y="1553029"/>
            <a:ext cx="11934703" cy="4623934"/>
          </a:xfrm>
        </p:spPr>
        <p:txBody>
          <a:bodyPr>
            <a:noAutofit/>
          </a:bodyPr>
          <a:lstStyle/>
          <a:p>
            <a:pPr>
              <a:buFont typeface="Wingdings" panose="05000000000000000000" pitchFamily="2" charset="2"/>
              <a:buChar char="Ø"/>
            </a:pPr>
            <a:r>
              <a:rPr lang="en-US" dirty="0" smtClean="0">
                <a:latin typeface="+mn-lt"/>
              </a:rPr>
              <a:t>Cloud Computing </a:t>
            </a:r>
            <a:r>
              <a:rPr lang="en-US" dirty="0">
                <a:latin typeface="+mn-lt"/>
              </a:rPr>
              <a:t>is a progressive technology and the several trends </a:t>
            </a:r>
            <a:r>
              <a:rPr lang="en-US" dirty="0" smtClean="0">
                <a:latin typeface="+mn-lt"/>
              </a:rPr>
              <a:t>recognized by </a:t>
            </a:r>
            <a:r>
              <a:rPr lang="en-US" dirty="0">
                <a:latin typeface="+mn-lt"/>
              </a:rPr>
              <a:t>analysts and professionals </a:t>
            </a:r>
            <a:r>
              <a:rPr lang="en-US" dirty="0" smtClean="0">
                <a:latin typeface="+mn-lt"/>
              </a:rPr>
              <a:t>are:</a:t>
            </a:r>
          </a:p>
          <a:p>
            <a:r>
              <a:rPr lang="en-US" dirty="0">
                <a:latin typeface="+mn-lt"/>
              </a:rPr>
              <a:t>High Commercial </a:t>
            </a:r>
            <a:r>
              <a:rPr lang="en-US" dirty="0" smtClean="0">
                <a:latin typeface="+mn-lt"/>
              </a:rPr>
              <a:t>Importance</a:t>
            </a:r>
          </a:p>
          <a:p>
            <a:r>
              <a:rPr lang="en-US" dirty="0">
                <a:latin typeface="+mn-lt"/>
              </a:rPr>
              <a:t>Hybrid Cloud </a:t>
            </a:r>
            <a:r>
              <a:rPr lang="en-US" dirty="0" smtClean="0">
                <a:latin typeface="+mn-lt"/>
              </a:rPr>
              <a:t>Computing</a:t>
            </a:r>
          </a:p>
          <a:p>
            <a:r>
              <a:rPr lang="en-US" dirty="0">
                <a:latin typeface="+mn-lt"/>
              </a:rPr>
              <a:t>Dedicated Cloud Applications for </a:t>
            </a:r>
            <a:r>
              <a:rPr lang="en-US" dirty="0" smtClean="0">
                <a:latin typeface="+mn-lt"/>
              </a:rPr>
              <a:t>Mobile</a:t>
            </a:r>
          </a:p>
          <a:p>
            <a:r>
              <a:rPr lang="en-US" dirty="0">
                <a:latin typeface="+mn-lt"/>
              </a:rPr>
              <a:t>Cloud Computing Information </a:t>
            </a:r>
            <a:r>
              <a:rPr lang="en-US" dirty="0" smtClean="0">
                <a:latin typeface="+mn-lt"/>
              </a:rPr>
              <a:t>Security</a:t>
            </a:r>
          </a:p>
          <a:p>
            <a:endParaRPr lang="en-US" dirty="0">
              <a:latin typeface="+mn-lt"/>
            </a:endParaRPr>
          </a:p>
        </p:txBody>
      </p:sp>
      <p:pic>
        <p:nvPicPr>
          <p:cNvPr id="5"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578931" y="2541320"/>
            <a:ext cx="5367647" cy="369322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1621076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pPr algn="ctr"/>
            <a:r>
              <a:rPr lang="en-US" dirty="0" smtClean="0">
                <a:solidFill>
                  <a:schemeClr val="tx1"/>
                </a:solidFill>
                <a:latin typeface="Calibri" panose="020F0502020204030204" pitchFamily="34" charset="0"/>
              </a:rPr>
              <a:t>Understanding Cloud Tools</a:t>
            </a:r>
            <a:endParaRPr lang="en-US" dirty="0">
              <a:solidFill>
                <a:schemeClr val="tx1"/>
              </a:solidFill>
              <a:latin typeface="Calibri" panose="020F0502020204030204" pitchFamily="34" charset="0"/>
            </a:endParaRPr>
          </a:p>
        </p:txBody>
      </p:sp>
      <p:sp>
        <p:nvSpPr>
          <p:cNvPr id="3" name="Content Placeholder 2"/>
          <p:cNvSpPr>
            <a:spLocks noGrp="1"/>
          </p:cNvSpPr>
          <p:nvPr>
            <p:ph idx="1"/>
          </p:nvPr>
        </p:nvSpPr>
        <p:spPr>
          <a:xfrm>
            <a:off x="83127" y="1553029"/>
            <a:ext cx="11833103" cy="4623934"/>
          </a:xfrm>
        </p:spPr>
        <p:txBody>
          <a:bodyPr>
            <a:normAutofit/>
          </a:bodyPr>
          <a:lstStyle/>
          <a:p>
            <a:pPr>
              <a:buFont typeface="Wingdings" panose="05000000000000000000" pitchFamily="2" charset="2"/>
              <a:buChar char="Ø"/>
            </a:pPr>
            <a:r>
              <a:rPr lang="en-US" dirty="0">
                <a:latin typeface="+mn-lt"/>
              </a:rPr>
              <a:t>A company that </a:t>
            </a:r>
            <a:r>
              <a:rPr lang="en-US" dirty="0" smtClean="0">
                <a:latin typeface="+mn-lt"/>
              </a:rPr>
              <a:t>provides tools </a:t>
            </a:r>
            <a:r>
              <a:rPr lang="en-US" dirty="0">
                <a:latin typeface="+mn-lt"/>
              </a:rPr>
              <a:t>for cloud development is </a:t>
            </a:r>
            <a:r>
              <a:rPr lang="en-US" dirty="0" err="1">
                <a:latin typeface="+mn-lt"/>
              </a:rPr>
              <a:t>CollabNet</a:t>
            </a:r>
            <a:r>
              <a:rPr lang="en-US" dirty="0">
                <a:latin typeface="+mn-lt"/>
              </a:rPr>
              <a:t>, which has focused products and services</a:t>
            </a:r>
            <a:r>
              <a:rPr lang="en-US" dirty="0" smtClean="0">
                <a:latin typeface="+mn-lt"/>
              </a:rPr>
              <a:t>.</a:t>
            </a:r>
          </a:p>
          <a:p>
            <a:pPr>
              <a:buFont typeface="Wingdings" panose="05000000000000000000" pitchFamily="2" charset="2"/>
              <a:buChar char="Ø"/>
            </a:pPr>
            <a:r>
              <a:rPr lang="en-US" dirty="0" err="1">
                <a:latin typeface="+mn-lt"/>
              </a:rPr>
              <a:t>CollabNet</a:t>
            </a:r>
            <a:r>
              <a:rPr lang="en-US" dirty="0">
                <a:latin typeface="+mn-lt"/>
              </a:rPr>
              <a:t> offers clients various opportunities to join and makes an announcement every time </a:t>
            </a:r>
            <a:r>
              <a:rPr lang="en-US" dirty="0" smtClean="0">
                <a:latin typeface="+mn-lt"/>
              </a:rPr>
              <a:t>with new </a:t>
            </a:r>
            <a:r>
              <a:rPr lang="en-US" dirty="0">
                <a:latin typeface="+mn-lt"/>
              </a:rPr>
              <a:t>style about how to access tools and better features</a:t>
            </a:r>
            <a:r>
              <a:rPr lang="en-US" dirty="0" smtClean="0">
                <a:latin typeface="+mn-lt"/>
              </a:rPr>
              <a:t>.</a:t>
            </a:r>
          </a:p>
          <a:p>
            <a:pPr>
              <a:buFont typeface="Wingdings" panose="05000000000000000000" pitchFamily="2" charset="2"/>
              <a:buChar char="Ø"/>
            </a:pPr>
            <a:r>
              <a:rPr lang="en-US" dirty="0">
                <a:latin typeface="+mn-lt"/>
              </a:rPr>
              <a:t>Hybrid cloud IT is adopted by </a:t>
            </a:r>
            <a:r>
              <a:rPr lang="en-US" dirty="0" err="1">
                <a:latin typeface="+mn-lt"/>
              </a:rPr>
              <a:t>CollabNet</a:t>
            </a:r>
            <a:r>
              <a:rPr lang="en-US" dirty="0">
                <a:latin typeface="+mn-lt"/>
              </a:rPr>
              <a:t> for various application development and deployment </a:t>
            </a:r>
            <a:r>
              <a:rPr lang="en-US" dirty="0" smtClean="0">
                <a:latin typeface="+mn-lt"/>
              </a:rPr>
              <a:t>life cycles.</a:t>
            </a:r>
          </a:p>
          <a:p>
            <a:endParaRPr lang="en-US" dirty="0" smtClean="0">
              <a:latin typeface="+mn-lt"/>
            </a:endParaRPr>
          </a:p>
          <a:p>
            <a:endParaRPr lang="en-US" dirty="0">
              <a:solidFill>
                <a:schemeClr val="tx1"/>
              </a:solidFill>
              <a:latin typeface="+mn-lt"/>
            </a:endParaRPr>
          </a:p>
        </p:txBody>
      </p:sp>
    </p:spTree>
    <p:extLst>
      <p:ext uri="{BB962C8B-B14F-4D97-AF65-F5344CB8AC3E}">
        <p14:creationId xmlns="" xmlns:p14="http://schemas.microsoft.com/office/powerpoint/2010/main" val="13457663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pPr algn="ctr"/>
            <a:r>
              <a:rPr lang="en-US" dirty="0" smtClean="0">
                <a:solidFill>
                  <a:schemeClr val="tx1"/>
                </a:solidFill>
                <a:latin typeface="Calibri" panose="020F0502020204030204" pitchFamily="34" charset="0"/>
              </a:rPr>
              <a:t>Understanding Cloud Tools</a:t>
            </a:r>
            <a:endParaRPr lang="en-US" dirty="0">
              <a:solidFill>
                <a:schemeClr val="tx1"/>
              </a:solidFill>
              <a:latin typeface="Calibri" panose="020F0502020204030204" pitchFamily="34" charset="0"/>
            </a:endParaRPr>
          </a:p>
        </p:txBody>
      </p:sp>
      <p:sp>
        <p:nvSpPr>
          <p:cNvPr id="3" name="Content Placeholder 2"/>
          <p:cNvSpPr>
            <a:spLocks noGrp="1"/>
          </p:cNvSpPr>
          <p:nvPr>
            <p:ph idx="1"/>
          </p:nvPr>
        </p:nvSpPr>
        <p:spPr>
          <a:xfrm>
            <a:off x="83127" y="1553030"/>
            <a:ext cx="11833103" cy="4776519"/>
          </a:xfrm>
        </p:spPr>
        <p:txBody>
          <a:bodyPr>
            <a:normAutofit fontScale="85000" lnSpcReduction="20000"/>
          </a:bodyPr>
          <a:lstStyle/>
          <a:p>
            <a:pPr>
              <a:buFont typeface="Wingdings" panose="05000000000000000000" pitchFamily="2" charset="2"/>
              <a:buChar char="Ø"/>
            </a:pPr>
            <a:r>
              <a:rPr lang="en-US" sz="3300" dirty="0">
                <a:solidFill>
                  <a:srgbClr val="FFFF00"/>
                </a:solidFill>
                <a:latin typeface="+mn-lt"/>
              </a:rPr>
              <a:t>For </a:t>
            </a:r>
            <a:r>
              <a:rPr lang="en-US" sz="3300" dirty="0" smtClean="0">
                <a:solidFill>
                  <a:srgbClr val="FFFF00"/>
                </a:solidFill>
                <a:latin typeface="+mn-lt"/>
              </a:rPr>
              <a:t>managing and </a:t>
            </a:r>
            <a:r>
              <a:rPr lang="en-US" sz="3300" dirty="0">
                <a:solidFill>
                  <a:srgbClr val="FFFF00"/>
                </a:solidFill>
                <a:latin typeface="+mn-lt"/>
              </a:rPr>
              <a:t>monitoring cloud computing, various tools are </a:t>
            </a:r>
            <a:r>
              <a:rPr lang="en-US" sz="3300" dirty="0" smtClean="0">
                <a:solidFill>
                  <a:srgbClr val="FFFF00"/>
                </a:solidFill>
                <a:latin typeface="+mn-lt"/>
              </a:rPr>
              <a:t>available, </a:t>
            </a:r>
            <a:r>
              <a:rPr lang="en-US" sz="3300" dirty="0">
                <a:solidFill>
                  <a:srgbClr val="FFFF00"/>
                </a:solidFill>
                <a:latin typeface="+mn-lt"/>
              </a:rPr>
              <a:t>some of which are as follows</a:t>
            </a:r>
            <a:r>
              <a:rPr lang="en-US" sz="3300" dirty="0" smtClean="0">
                <a:solidFill>
                  <a:srgbClr val="FFFF00"/>
                </a:solidFill>
                <a:latin typeface="+mn-lt"/>
              </a:rPr>
              <a:t>:</a:t>
            </a:r>
          </a:p>
          <a:p>
            <a:pPr>
              <a:buFont typeface="Wingdings" panose="05000000000000000000" pitchFamily="2" charset="2"/>
              <a:buChar char="Ø"/>
            </a:pPr>
            <a:endParaRPr lang="en-US" dirty="0" smtClean="0">
              <a:latin typeface="+mn-lt"/>
            </a:endParaRPr>
          </a:p>
          <a:p>
            <a:r>
              <a:rPr lang="en-US" sz="3100" dirty="0" err="1" smtClean="0">
                <a:latin typeface="+mn-lt"/>
              </a:rPr>
              <a:t>AppDynamics</a:t>
            </a:r>
            <a:endParaRPr lang="en-US" sz="3100" dirty="0" smtClean="0">
              <a:latin typeface="+mn-lt"/>
            </a:endParaRPr>
          </a:p>
          <a:p>
            <a:r>
              <a:rPr lang="en-US" sz="3100" dirty="0" err="1" smtClean="0">
                <a:latin typeface="+mn-lt"/>
              </a:rPr>
              <a:t>Nimsoft</a:t>
            </a:r>
            <a:endParaRPr lang="en-US" sz="3100" dirty="0" smtClean="0">
              <a:latin typeface="+mn-lt"/>
            </a:endParaRPr>
          </a:p>
          <a:p>
            <a:r>
              <a:rPr lang="en-US" sz="3100" dirty="0" err="1" smtClean="0">
                <a:latin typeface="+mn-lt"/>
              </a:rPr>
              <a:t>ManageEngine</a:t>
            </a:r>
            <a:endParaRPr lang="en-US" sz="3100" dirty="0" smtClean="0">
              <a:latin typeface="+mn-lt"/>
            </a:endParaRPr>
          </a:p>
          <a:p>
            <a:r>
              <a:rPr lang="en-US" sz="3100" dirty="0" smtClean="0">
                <a:latin typeface="+mn-lt"/>
              </a:rPr>
              <a:t>NetEnrich</a:t>
            </a:r>
          </a:p>
          <a:p>
            <a:r>
              <a:rPr lang="en-US" sz="3100" dirty="0" err="1" smtClean="0">
                <a:latin typeface="+mn-lt"/>
              </a:rPr>
              <a:t>NetRelic</a:t>
            </a:r>
            <a:endParaRPr lang="en-US" sz="3100" dirty="0" smtClean="0">
              <a:latin typeface="+mn-lt"/>
            </a:endParaRPr>
          </a:p>
          <a:p>
            <a:r>
              <a:rPr lang="en-US" sz="3100" dirty="0" smtClean="0">
                <a:latin typeface="+mn-lt"/>
              </a:rPr>
              <a:t>Rackspace</a:t>
            </a:r>
          </a:p>
          <a:p>
            <a:r>
              <a:rPr lang="en-US" sz="3100" dirty="0" err="1" smtClean="0">
                <a:latin typeface="+mn-lt"/>
              </a:rPr>
              <a:t>SplunkStorm</a:t>
            </a:r>
            <a:endParaRPr lang="en-US" sz="3100" dirty="0" smtClean="0">
              <a:latin typeface="+mn-lt"/>
            </a:endParaRPr>
          </a:p>
          <a:p>
            <a:r>
              <a:rPr lang="en-US" sz="3100" dirty="0" err="1" smtClean="0">
                <a:latin typeface="+mn-lt"/>
              </a:rPr>
              <a:t>Aternity</a:t>
            </a:r>
            <a:endParaRPr lang="en-US" sz="3100" dirty="0" smtClean="0">
              <a:latin typeface="+mn-lt"/>
            </a:endParaRPr>
          </a:p>
          <a:p>
            <a:r>
              <a:rPr lang="en-US" sz="3100" dirty="0">
                <a:latin typeface="+mn-lt"/>
              </a:rPr>
              <a:t>Compuware Gomez</a:t>
            </a:r>
            <a:endParaRPr lang="en-US" sz="3100" dirty="0" smtClean="0">
              <a:latin typeface="+mn-lt"/>
            </a:endParaRPr>
          </a:p>
          <a:p>
            <a:endParaRPr lang="en-US" dirty="0">
              <a:solidFill>
                <a:schemeClr val="tx1"/>
              </a:solidFill>
              <a:latin typeface="+mn-lt"/>
            </a:endParaRPr>
          </a:p>
        </p:txBody>
      </p:sp>
    </p:spTree>
    <p:extLst>
      <p:ext uri="{BB962C8B-B14F-4D97-AF65-F5344CB8AC3E}">
        <p14:creationId xmlns="" xmlns:p14="http://schemas.microsoft.com/office/powerpoint/2010/main" val="40433181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pPr algn="ctr"/>
            <a:r>
              <a:rPr lang="en-US" dirty="0" smtClean="0">
                <a:solidFill>
                  <a:schemeClr val="tx1"/>
                </a:solidFill>
                <a:latin typeface="+mn-lt"/>
              </a:rPr>
              <a:t>Mobile Cloud Computing</a:t>
            </a:r>
            <a:endParaRPr lang="en-US" dirty="0">
              <a:solidFill>
                <a:schemeClr val="tx1"/>
              </a:solidFill>
              <a:latin typeface="+mn-lt"/>
            </a:endParaRPr>
          </a:p>
        </p:txBody>
      </p:sp>
      <p:sp>
        <p:nvSpPr>
          <p:cNvPr id="3" name="Content Placeholder 2"/>
          <p:cNvSpPr>
            <a:spLocks noGrp="1"/>
          </p:cNvSpPr>
          <p:nvPr>
            <p:ph idx="1"/>
          </p:nvPr>
        </p:nvSpPr>
        <p:spPr>
          <a:xfrm>
            <a:off x="83127" y="1553030"/>
            <a:ext cx="11833103" cy="5304971"/>
          </a:xfrm>
        </p:spPr>
        <p:txBody>
          <a:bodyPr>
            <a:normAutofit/>
          </a:bodyPr>
          <a:lstStyle/>
          <a:p>
            <a:pPr>
              <a:buFont typeface="Wingdings" panose="05000000000000000000" pitchFamily="2" charset="2"/>
              <a:buChar char="Ø"/>
            </a:pPr>
            <a:r>
              <a:rPr lang="en-US" dirty="0">
                <a:solidFill>
                  <a:srgbClr val="FFFF00"/>
                </a:solidFill>
                <a:latin typeface="+mn-lt"/>
              </a:rPr>
              <a:t>Mobile cloud computing (MCC) </a:t>
            </a:r>
            <a:r>
              <a:rPr lang="en-US" dirty="0">
                <a:latin typeface="+mn-lt"/>
              </a:rPr>
              <a:t>is the integration of mobile network computing, wireless networks, </a:t>
            </a:r>
            <a:r>
              <a:rPr lang="en-US" dirty="0" smtClean="0">
                <a:latin typeface="+mn-lt"/>
              </a:rPr>
              <a:t>and cloud </a:t>
            </a:r>
            <a:r>
              <a:rPr lang="en-US" dirty="0">
                <a:latin typeface="+mn-lt"/>
              </a:rPr>
              <a:t>computing used to develop rich applications for mobile users</a:t>
            </a:r>
            <a:r>
              <a:rPr lang="en-US" dirty="0" smtClean="0">
                <a:latin typeface="+mn-lt"/>
              </a:rPr>
              <a:t>.</a:t>
            </a:r>
          </a:p>
          <a:p>
            <a:pPr>
              <a:buFont typeface="Wingdings" panose="05000000000000000000" pitchFamily="2" charset="2"/>
              <a:buChar char="Ø"/>
            </a:pPr>
            <a:r>
              <a:rPr lang="en-US" dirty="0">
                <a:latin typeface="+mn-lt"/>
              </a:rPr>
              <a:t>MCC provides mobile users with processing </a:t>
            </a:r>
            <a:endParaRPr lang="en-US" dirty="0" smtClean="0">
              <a:latin typeface="+mn-lt"/>
            </a:endParaRPr>
          </a:p>
          <a:p>
            <a:pPr marL="0" indent="0">
              <a:buNone/>
            </a:pPr>
            <a:r>
              <a:rPr lang="en-US" dirty="0" smtClean="0">
                <a:latin typeface="+mn-lt"/>
              </a:rPr>
              <a:t>   services </a:t>
            </a:r>
            <a:r>
              <a:rPr lang="en-US" dirty="0">
                <a:latin typeface="+mn-lt"/>
              </a:rPr>
              <a:t>and </a:t>
            </a:r>
            <a:r>
              <a:rPr lang="en-US" dirty="0" smtClean="0">
                <a:latin typeface="+mn-lt"/>
              </a:rPr>
              <a:t>data </a:t>
            </a:r>
            <a:r>
              <a:rPr lang="en-US" dirty="0">
                <a:latin typeface="+mn-lt"/>
              </a:rPr>
              <a:t>storage in clouds</a:t>
            </a:r>
            <a:r>
              <a:rPr lang="en-US" dirty="0" smtClean="0">
                <a:latin typeface="+mn-lt"/>
              </a:rPr>
              <a:t>.</a:t>
            </a:r>
          </a:p>
          <a:p>
            <a:pPr>
              <a:buFont typeface="Wingdings" panose="05000000000000000000" pitchFamily="2" charset="2"/>
              <a:buChar char="Ø"/>
            </a:pPr>
            <a:r>
              <a:rPr lang="en-US" dirty="0">
                <a:latin typeface="+mn-lt"/>
              </a:rPr>
              <a:t>The architecture of mobile </a:t>
            </a:r>
            <a:r>
              <a:rPr lang="en-US" dirty="0" smtClean="0">
                <a:latin typeface="+mn-lt"/>
              </a:rPr>
              <a:t>cloud computing </a:t>
            </a:r>
            <a:r>
              <a:rPr lang="en-US" dirty="0">
                <a:latin typeface="+mn-lt"/>
              </a:rPr>
              <a:t>is </a:t>
            </a:r>
            <a:endParaRPr lang="en-US" dirty="0" smtClean="0">
              <a:latin typeface="+mn-lt"/>
            </a:endParaRPr>
          </a:p>
          <a:p>
            <a:pPr marL="0" indent="0">
              <a:buNone/>
            </a:pPr>
            <a:r>
              <a:rPr lang="en-US" dirty="0">
                <a:latin typeface="+mn-lt"/>
              </a:rPr>
              <a:t> </a:t>
            </a:r>
            <a:r>
              <a:rPr lang="en-US" dirty="0" smtClean="0">
                <a:latin typeface="+mn-lt"/>
              </a:rPr>
              <a:t>  shown in </a:t>
            </a:r>
            <a:r>
              <a:rPr lang="en-US" dirty="0">
                <a:latin typeface="+mn-lt"/>
              </a:rPr>
              <a:t>Fig. 12.5</a:t>
            </a:r>
            <a:r>
              <a:rPr lang="en-US" dirty="0" smtClean="0">
                <a:latin typeface="+mn-lt"/>
              </a:rPr>
              <a:t>.</a:t>
            </a:r>
          </a:p>
          <a:p>
            <a:pPr>
              <a:buFont typeface="Wingdings" panose="05000000000000000000" pitchFamily="2" charset="2"/>
              <a:buChar char="Ø"/>
            </a:pPr>
            <a:r>
              <a:rPr lang="en-US" dirty="0">
                <a:latin typeface="+mn-lt"/>
              </a:rPr>
              <a:t>The various contemporary systems which </a:t>
            </a:r>
          </a:p>
          <a:p>
            <a:pPr marL="0" indent="0">
              <a:buNone/>
            </a:pPr>
            <a:r>
              <a:rPr lang="en-US" dirty="0">
                <a:latin typeface="+mn-lt"/>
              </a:rPr>
              <a:t>   have similar goals of web-based operating</a:t>
            </a:r>
          </a:p>
          <a:p>
            <a:pPr marL="0" indent="0">
              <a:buNone/>
            </a:pPr>
            <a:r>
              <a:rPr lang="en-US" dirty="0">
                <a:latin typeface="+mn-lt"/>
              </a:rPr>
              <a:t>   system </a:t>
            </a:r>
            <a:r>
              <a:rPr lang="en-US" dirty="0" smtClean="0">
                <a:latin typeface="+mn-lt"/>
              </a:rPr>
              <a:t>are </a:t>
            </a:r>
            <a:r>
              <a:rPr lang="en-US" dirty="0" err="1" smtClean="0">
                <a:latin typeface="+mn-lt"/>
              </a:rPr>
              <a:t>EyeOS</a:t>
            </a:r>
            <a:r>
              <a:rPr lang="en-US" dirty="0" smtClean="0">
                <a:latin typeface="+mn-lt"/>
              </a:rPr>
              <a:t>, </a:t>
            </a:r>
            <a:r>
              <a:rPr lang="en-US" dirty="0">
                <a:latin typeface="+mn-lt"/>
              </a:rPr>
              <a:t>HP Palm </a:t>
            </a:r>
            <a:r>
              <a:rPr lang="en-US" dirty="0" smtClean="0">
                <a:latin typeface="+mn-lt"/>
              </a:rPr>
              <a:t>OS, </a:t>
            </a:r>
            <a:r>
              <a:rPr lang="en-US" dirty="0">
                <a:latin typeface="+mn-lt"/>
              </a:rPr>
              <a:t>Open  </a:t>
            </a:r>
            <a:r>
              <a:rPr lang="en-US" dirty="0" smtClean="0">
                <a:latin typeface="+mn-lt"/>
              </a:rPr>
              <a:t>Mobster.</a:t>
            </a:r>
            <a:endParaRPr lang="en-US" dirty="0">
              <a:latin typeface="+mn-lt"/>
            </a:endParaRPr>
          </a:p>
          <a:p>
            <a:endParaRPr lang="en-US" sz="2600" dirty="0">
              <a:solidFill>
                <a:schemeClr val="tx1"/>
              </a:solidFill>
              <a:latin typeface="+mn-lt"/>
            </a:endParaRPr>
          </a:p>
        </p:txBody>
      </p:sp>
      <p:pic>
        <p:nvPicPr>
          <p:cNvPr id="102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374576" y="2493818"/>
            <a:ext cx="4619501" cy="362197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5606727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pPr algn="ctr"/>
            <a:r>
              <a:rPr lang="en-US" dirty="0" smtClean="0">
                <a:solidFill>
                  <a:schemeClr val="tx1"/>
                </a:solidFill>
                <a:latin typeface="+mn-lt"/>
              </a:rPr>
              <a:t>Mobile Cloud Computing</a:t>
            </a:r>
            <a:endParaRPr lang="en-US" dirty="0">
              <a:solidFill>
                <a:schemeClr val="tx1"/>
              </a:solidFill>
              <a:latin typeface="+mn-lt"/>
            </a:endParaRPr>
          </a:p>
        </p:txBody>
      </p:sp>
      <p:sp>
        <p:nvSpPr>
          <p:cNvPr id="3" name="Content Placeholder 2"/>
          <p:cNvSpPr>
            <a:spLocks noGrp="1"/>
          </p:cNvSpPr>
          <p:nvPr>
            <p:ph idx="1"/>
          </p:nvPr>
        </p:nvSpPr>
        <p:spPr>
          <a:xfrm>
            <a:off x="83127" y="1553030"/>
            <a:ext cx="11833103" cy="5304971"/>
          </a:xfrm>
        </p:spPr>
        <p:txBody>
          <a:bodyPr>
            <a:normAutofit/>
          </a:bodyPr>
          <a:lstStyle/>
          <a:p>
            <a:pPr>
              <a:buFont typeface="Wingdings" panose="05000000000000000000" pitchFamily="2" charset="2"/>
              <a:buChar char="Ø"/>
            </a:pPr>
            <a:r>
              <a:rPr lang="en-US" dirty="0">
                <a:solidFill>
                  <a:srgbClr val="FFFF00"/>
                </a:solidFill>
                <a:latin typeface="+mn-lt"/>
              </a:rPr>
              <a:t>Advantages of </a:t>
            </a:r>
            <a:r>
              <a:rPr lang="en-US" dirty="0" smtClean="0">
                <a:solidFill>
                  <a:srgbClr val="FFFF00"/>
                </a:solidFill>
                <a:latin typeface="+mn-lt"/>
              </a:rPr>
              <a:t>MCC:</a:t>
            </a:r>
          </a:p>
          <a:p>
            <a:r>
              <a:rPr lang="en-US" sz="2600" dirty="0" smtClean="0">
                <a:latin typeface="+mn-lt"/>
              </a:rPr>
              <a:t>Flexibility</a:t>
            </a:r>
          </a:p>
          <a:p>
            <a:r>
              <a:rPr lang="en-US" sz="2600" dirty="0">
                <a:latin typeface="+mn-lt"/>
              </a:rPr>
              <a:t>Real time </a:t>
            </a:r>
            <a:r>
              <a:rPr lang="en-US" sz="2600" dirty="0" smtClean="0">
                <a:latin typeface="+mn-lt"/>
              </a:rPr>
              <a:t>application</a:t>
            </a:r>
          </a:p>
          <a:p>
            <a:r>
              <a:rPr lang="en-US" sz="2600" dirty="0">
                <a:latin typeface="+mn-lt"/>
              </a:rPr>
              <a:t>Multiple platform </a:t>
            </a:r>
            <a:r>
              <a:rPr lang="en-US" sz="2600" dirty="0" smtClean="0">
                <a:latin typeface="+mn-lt"/>
              </a:rPr>
              <a:t>support</a:t>
            </a:r>
          </a:p>
          <a:p>
            <a:r>
              <a:rPr lang="en-US" sz="2600" dirty="0">
                <a:latin typeface="+mn-lt"/>
              </a:rPr>
              <a:t>Low cost </a:t>
            </a:r>
            <a:r>
              <a:rPr lang="en-US" sz="2600" dirty="0" smtClean="0">
                <a:latin typeface="+mn-lt"/>
              </a:rPr>
              <a:t>option</a:t>
            </a:r>
          </a:p>
          <a:p>
            <a:endParaRPr lang="en-US" sz="2600" dirty="0" smtClean="0">
              <a:latin typeface="+mn-lt"/>
            </a:endParaRPr>
          </a:p>
          <a:p>
            <a:pPr>
              <a:buFont typeface="Wingdings" panose="05000000000000000000" pitchFamily="2" charset="2"/>
              <a:buChar char="Ø"/>
            </a:pPr>
            <a:r>
              <a:rPr lang="en-US" dirty="0">
                <a:solidFill>
                  <a:srgbClr val="FFFF00"/>
                </a:solidFill>
                <a:latin typeface="+mn-lt"/>
              </a:rPr>
              <a:t>Disadvantages of MCC</a:t>
            </a:r>
          </a:p>
          <a:p>
            <a:r>
              <a:rPr lang="en-US" sz="2600" dirty="0">
                <a:latin typeface="+mn-lt"/>
              </a:rPr>
              <a:t>Data security</a:t>
            </a:r>
          </a:p>
          <a:p>
            <a:r>
              <a:rPr lang="en-US" sz="2600" dirty="0">
                <a:latin typeface="+mn-lt"/>
              </a:rPr>
              <a:t>Performance issues and connectivity</a:t>
            </a:r>
          </a:p>
        </p:txBody>
      </p:sp>
    </p:spTree>
    <p:extLst>
      <p:ext uri="{BB962C8B-B14F-4D97-AF65-F5344CB8AC3E}">
        <p14:creationId xmlns="" xmlns:p14="http://schemas.microsoft.com/office/powerpoint/2010/main" val="22524281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pPr algn="ctr"/>
            <a:r>
              <a:rPr lang="en-US" dirty="0" smtClean="0">
                <a:solidFill>
                  <a:schemeClr val="tx1"/>
                </a:solidFill>
                <a:latin typeface="+mn-lt"/>
              </a:rPr>
              <a:t>Mobile Cloud Computing</a:t>
            </a:r>
            <a:endParaRPr lang="en-US" dirty="0">
              <a:solidFill>
                <a:schemeClr val="tx1"/>
              </a:solidFill>
              <a:latin typeface="+mn-lt"/>
            </a:endParaRPr>
          </a:p>
        </p:txBody>
      </p:sp>
      <p:sp>
        <p:nvSpPr>
          <p:cNvPr id="3" name="Content Placeholder 2"/>
          <p:cNvSpPr>
            <a:spLocks noGrp="1"/>
          </p:cNvSpPr>
          <p:nvPr>
            <p:ph idx="1"/>
          </p:nvPr>
        </p:nvSpPr>
        <p:spPr>
          <a:xfrm>
            <a:off x="83127" y="1553030"/>
            <a:ext cx="11833103" cy="5304971"/>
          </a:xfrm>
        </p:spPr>
        <p:txBody>
          <a:bodyPr>
            <a:normAutofit/>
          </a:bodyPr>
          <a:lstStyle/>
          <a:p>
            <a:pPr>
              <a:buFont typeface="Wingdings" panose="05000000000000000000" pitchFamily="2" charset="2"/>
              <a:buChar char="Ø"/>
            </a:pPr>
            <a:r>
              <a:rPr lang="en-US" dirty="0">
                <a:solidFill>
                  <a:srgbClr val="FFFF00"/>
                </a:solidFill>
                <a:latin typeface="+mn-lt"/>
              </a:rPr>
              <a:t>Mobile Cloud Computing (MCC) </a:t>
            </a:r>
            <a:r>
              <a:rPr lang="en-US" dirty="0" smtClean="0">
                <a:solidFill>
                  <a:srgbClr val="FFFF00"/>
                </a:solidFill>
                <a:latin typeface="+mn-lt"/>
              </a:rPr>
              <a:t>Applications are:</a:t>
            </a:r>
          </a:p>
          <a:p>
            <a:r>
              <a:rPr lang="en-US" dirty="0">
                <a:latin typeface="+mn-lt"/>
              </a:rPr>
              <a:t>Cloud based </a:t>
            </a:r>
            <a:r>
              <a:rPr lang="en-US" dirty="0" smtClean="0">
                <a:latin typeface="+mn-lt"/>
              </a:rPr>
              <a:t>m-learning</a:t>
            </a:r>
          </a:p>
          <a:p>
            <a:r>
              <a:rPr lang="en-US" dirty="0">
                <a:latin typeface="+mn-lt"/>
              </a:rPr>
              <a:t>Mobile </a:t>
            </a:r>
            <a:r>
              <a:rPr lang="en-US" dirty="0" smtClean="0">
                <a:latin typeface="+mn-lt"/>
              </a:rPr>
              <a:t>e-governance</a:t>
            </a:r>
          </a:p>
          <a:p>
            <a:r>
              <a:rPr lang="en-US" dirty="0">
                <a:latin typeface="+mn-lt"/>
              </a:rPr>
              <a:t>Mobile </a:t>
            </a:r>
            <a:r>
              <a:rPr lang="en-US" dirty="0" smtClean="0">
                <a:latin typeface="+mn-lt"/>
              </a:rPr>
              <a:t>banking</a:t>
            </a:r>
          </a:p>
          <a:p>
            <a:r>
              <a:rPr lang="en-US" dirty="0">
                <a:latin typeface="+mn-lt"/>
              </a:rPr>
              <a:t>Guidance with the help of </a:t>
            </a:r>
            <a:r>
              <a:rPr lang="en-US" dirty="0" smtClean="0">
                <a:latin typeface="+mn-lt"/>
              </a:rPr>
              <a:t>mobile</a:t>
            </a:r>
          </a:p>
          <a:p>
            <a:r>
              <a:rPr lang="en-US" dirty="0">
                <a:latin typeface="+mn-lt"/>
              </a:rPr>
              <a:t>Cloud-based mobile rural </a:t>
            </a:r>
            <a:r>
              <a:rPr lang="en-US" dirty="0" smtClean="0">
                <a:latin typeface="+mn-lt"/>
              </a:rPr>
              <a:t>healthcare</a:t>
            </a:r>
          </a:p>
          <a:p>
            <a:r>
              <a:rPr lang="en-US" dirty="0">
                <a:latin typeface="+mn-lt"/>
              </a:rPr>
              <a:t>Gaming with </a:t>
            </a:r>
            <a:r>
              <a:rPr lang="en-US" dirty="0" smtClean="0">
                <a:latin typeface="+mn-lt"/>
              </a:rPr>
              <a:t>mobile</a:t>
            </a:r>
          </a:p>
          <a:p>
            <a:r>
              <a:rPr lang="en-US" dirty="0">
                <a:latin typeface="+mn-lt"/>
              </a:rPr>
              <a:t>Mobile e-commerce</a:t>
            </a:r>
          </a:p>
        </p:txBody>
      </p:sp>
    </p:spTree>
    <p:extLst>
      <p:ext uri="{BB962C8B-B14F-4D97-AF65-F5344CB8AC3E}">
        <p14:creationId xmlns="" xmlns:p14="http://schemas.microsoft.com/office/powerpoint/2010/main" val="23945927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pPr algn="ctr"/>
            <a:r>
              <a:rPr lang="en-US" dirty="0" smtClean="0">
                <a:solidFill>
                  <a:schemeClr val="tx1"/>
                </a:solidFill>
                <a:latin typeface="+mn-lt"/>
              </a:rPr>
              <a:t>Cloud Descriptor Language</a:t>
            </a:r>
            <a:endParaRPr lang="en-US" dirty="0">
              <a:solidFill>
                <a:schemeClr val="tx1"/>
              </a:solidFill>
              <a:latin typeface="+mn-lt"/>
            </a:endParaRPr>
          </a:p>
        </p:txBody>
      </p:sp>
      <p:sp>
        <p:nvSpPr>
          <p:cNvPr id="3" name="Content Placeholder 2"/>
          <p:cNvSpPr>
            <a:spLocks noGrp="1"/>
          </p:cNvSpPr>
          <p:nvPr>
            <p:ph idx="1"/>
          </p:nvPr>
        </p:nvSpPr>
        <p:spPr>
          <a:xfrm>
            <a:off x="83127" y="1553030"/>
            <a:ext cx="11833103" cy="5304971"/>
          </a:xfrm>
        </p:spPr>
        <p:txBody>
          <a:bodyPr>
            <a:normAutofit/>
          </a:bodyPr>
          <a:lstStyle/>
          <a:p>
            <a:pPr>
              <a:buFont typeface="Wingdings" panose="05000000000000000000" pitchFamily="2" charset="2"/>
              <a:buChar char="Ø"/>
            </a:pPr>
            <a:r>
              <a:rPr lang="en-US" dirty="0">
                <a:solidFill>
                  <a:srgbClr val="FFFF00"/>
                </a:solidFill>
                <a:latin typeface="+mn-lt"/>
              </a:rPr>
              <a:t>Cloud descriptor language </a:t>
            </a:r>
            <a:r>
              <a:rPr lang="en-US" dirty="0">
                <a:latin typeface="+mn-lt"/>
              </a:rPr>
              <a:t>uses the feature of XML like schema exchange</a:t>
            </a:r>
            <a:r>
              <a:rPr lang="en-US" dirty="0" smtClean="0">
                <a:latin typeface="+mn-lt"/>
              </a:rPr>
              <a:t>.</a:t>
            </a:r>
          </a:p>
          <a:p>
            <a:pPr marL="0" indent="0">
              <a:buNone/>
            </a:pPr>
            <a:r>
              <a:rPr lang="en-US" dirty="0" smtClean="0">
                <a:latin typeface="+mn-lt"/>
              </a:rPr>
              <a:t>   Cloud </a:t>
            </a:r>
            <a:r>
              <a:rPr lang="en-US" dirty="0">
                <a:latin typeface="+mn-lt"/>
              </a:rPr>
              <a:t>descriptor </a:t>
            </a:r>
            <a:r>
              <a:rPr lang="en-US" dirty="0" smtClean="0">
                <a:latin typeface="+mn-lt"/>
              </a:rPr>
              <a:t>language sometimes </a:t>
            </a:r>
            <a:r>
              <a:rPr lang="en-US" dirty="0">
                <a:latin typeface="+mn-lt"/>
              </a:rPr>
              <a:t>uses scripting language for </a:t>
            </a:r>
            <a:r>
              <a:rPr lang="en-US" dirty="0" smtClean="0">
                <a:latin typeface="+mn-lt"/>
              </a:rPr>
              <a:t>it   </a:t>
            </a:r>
          </a:p>
          <a:p>
            <a:pPr marL="0" indent="0">
              <a:buNone/>
            </a:pPr>
            <a:r>
              <a:rPr lang="en-US" dirty="0">
                <a:latin typeface="+mn-lt"/>
              </a:rPr>
              <a:t> </a:t>
            </a:r>
            <a:r>
              <a:rPr lang="en-US" dirty="0" smtClean="0">
                <a:latin typeface="+mn-lt"/>
              </a:rPr>
              <a:t>  application.</a:t>
            </a:r>
          </a:p>
          <a:p>
            <a:pPr>
              <a:buFont typeface="Wingdings" panose="05000000000000000000" pitchFamily="2" charset="2"/>
              <a:buChar char="Ø"/>
            </a:pPr>
            <a:r>
              <a:rPr lang="en-US" dirty="0">
                <a:latin typeface="+mn-lt"/>
              </a:rPr>
              <a:t>S</a:t>
            </a:r>
            <a:r>
              <a:rPr lang="en-US" dirty="0" smtClean="0">
                <a:latin typeface="+mn-lt"/>
              </a:rPr>
              <a:t>cripting languages are C++, Python, </a:t>
            </a:r>
            <a:r>
              <a:rPr lang="en-US" dirty="0">
                <a:latin typeface="+mn-lt"/>
              </a:rPr>
              <a:t>Perl etc.</a:t>
            </a:r>
          </a:p>
          <a:p>
            <a:pPr>
              <a:buFont typeface="Wingdings" panose="05000000000000000000" pitchFamily="2" charset="2"/>
              <a:buChar char="Ø"/>
            </a:pPr>
            <a:endParaRPr lang="en-US" dirty="0" smtClean="0"/>
          </a:p>
          <a:p>
            <a:pPr marL="0" indent="0">
              <a:buNone/>
            </a:pPr>
            <a:endParaRPr lang="en-US" dirty="0">
              <a:latin typeface="+mn-lt"/>
            </a:endParaRPr>
          </a:p>
        </p:txBody>
      </p:sp>
    </p:spTree>
    <p:extLst>
      <p:ext uri="{BB962C8B-B14F-4D97-AF65-F5344CB8AC3E}">
        <p14:creationId xmlns="" xmlns:p14="http://schemas.microsoft.com/office/powerpoint/2010/main" val="5922998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pPr algn="ctr"/>
            <a:r>
              <a:rPr lang="en-US" dirty="0" smtClean="0">
                <a:solidFill>
                  <a:schemeClr val="tx1"/>
                </a:solidFill>
                <a:latin typeface="+mn-lt"/>
              </a:rPr>
              <a:t>Green Computing</a:t>
            </a:r>
            <a:endParaRPr lang="en-US" dirty="0">
              <a:solidFill>
                <a:schemeClr val="tx1"/>
              </a:solidFill>
              <a:latin typeface="+mn-lt"/>
            </a:endParaRPr>
          </a:p>
        </p:txBody>
      </p:sp>
      <p:sp>
        <p:nvSpPr>
          <p:cNvPr id="3" name="Content Placeholder 2"/>
          <p:cNvSpPr>
            <a:spLocks noGrp="1"/>
          </p:cNvSpPr>
          <p:nvPr>
            <p:ph idx="1"/>
          </p:nvPr>
        </p:nvSpPr>
        <p:spPr>
          <a:xfrm>
            <a:off x="83127" y="1553030"/>
            <a:ext cx="11833103" cy="5304971"/>
          </a:xfrm>
        </p:spPr>
        <p:txBody>
          <a:bodyPr>
            <a:normAutofit/>
          </a:bodyPr>
          <a:lstStyle/>
          <a:p>
            <a:pPr>
              <a:buFont typeface="Wingdings" panose="05000000000000000000" pitchFamily="2" charset="2"/>
              <a:buChar char="Ø"/>
            </a:pPr>
            <a:r>
              <a:rPr lang="en-US" dirty="0" smtClean="0">
                <a:latin typeface="+mn-lt"/>
              </a:rPr>
              <a:t>‘</a:t>
            </a:r>
            <a:r>
              <a:rPr lang="en-US" dirty="0" smtClean="0">
                <a:solidFill>
                  <a:srgbClr val="FFFF00"/>
                </a:solidFill>
                <a:latin typeface="+mn-lt"/>
              </a:rPr>
              <a:t>Green </a:t>
            </a:r>
            <a:r>
              <a:rPr lang="en-US" dirty="0">
                <a:solidFill>
                  <a:srgbClr val="FFFF00"/>
                </a:solidFill>
                <a:latin typeface="+mn-lt"/>
              </a:rPr>
              <a:t>computing</a:t>
            </a:r>
            <a:r>
              <a:rPr lang="en-US" dirty="0">
                <a:latin typeface="+mn-lt"/>
              </a:rPr>
              <a:t>’ is used to signify the effective use of resources in </a:t>
            </a:r>
            <a:endParaRPr lang="en-US" dirty="0" smtClean="0">
              <a:latin typeface="+mn-lt"/>
            </a:endParaRPr>
          </a:p>
          <a:p>
            <a:pPr marL="0" indent="0">
              <a:buNone/>
            </a:pPr>
            <a:r>
              <a:rPr lang="en-US" dirty="0">
                <a:latin typeface="+mn-lt"/>
              </a:rPr>
              <a:t> </a:t>
            </a:r>
            <a:r>
              <a:rPr lang="en-US" dirty="0" smtClean="0">
                <a:latin typeface="+mn-lt"/>
              </a:rPr>
              <a:t>   computing.</a:t>
            </a:r>
          </a:p>
          <a:p>
            <a:pPr>
              <a:buFont typeface="Wingdings" panose="05000000000000000000" pitchFamily="2" charset="2"/>
              <a:buChar char="Ø"/>
            </a:pPr>
            <a:r>
              <a:rPr lang="en-US" dirty="0">
                <a:latin typeface="+mn-lt"/>
              </a:rPr>
              <a:t>This word </a:t>
            </a:r>
            <a:r>
              <a:rPr lang="en-US" dirty="0" smtClean="0">
                <a:latin typeface="+mn-lt"/>
              </a:rPr>
              <a:t>usually associates </a:t>
            </a:r>
            <a:r>
              <a:rPr lang="en-US" dirty="0">
                <a:latin typeface="+mn-lt"/>
              </a:rPr>
              <a:t>to the use of </a:t>
            </a:r>
            <a:endParaRPr lang="en-US" dirty="0" smtClean="0">
              <a:latin typeface="+mn-lt"/>
            </a:endParaRPr>
          </a:p>
          <a:p>
            <a:pPr marL="0" indent="0">
              <a:buNone/>
            </a:pPr>
            <a:r>
              <a:rPr lang="en-US" dirty="0" smtClean="0">
                <a:latin typeface="+mn-lt"/>
              </a:rPr>
              <a:t>   computing </a:t>
            </a:r>
            <a:r>
              <a:rPr lang="en-US" dirty="0">
                <a:latin typeface="+mn-lt"/>
              </a:rPr>
              <a:t>resources in concurrence with </a:t>
            </a:r>
            <a:endParaRPr lang="en-US" dirty="0" smtClean="0">
              <a:latin typeface="+mn-lt"/>
            </a:endParaRPr>
          </a:p>
          <a:p>
            <a:pPr marL="0" indent="0">
              <a:buNone/>
            </a:pPr>
            <a:r>
              <a:rPr lang="en-US" dirty="0" smtClean="0">
                <a:latin typeface="+mn-lt"/>
              </a:rPr>
              <a:t>   augmenting </a:t>
            </a:r>
            <a:r>
              <a:rPr lang="en-US" dirty="0">
                <a:latin typeface="+mn-lt"/>
              </a:rPr>
              <a:t>financial </a:t>
            </a:r>
            <a:r>
              <a:rPr lang="en-US" dirty="0" smtClean="0">
                <a:latin typeface="+mn-lt"/>
              </a:rPr>
              <a:t>feasibility, shrinking </a:t>
            </a:r>
          </a:p>
          <a:p>
            <a:pPr marL="0" indent="0">
              <a:buNone/>
            </a:pPr>
            <a:r>
              <a:rPr lang="en-US" dirty="0" smtClean="0">
                <a:latin typeface="+mn-lt"/>
              </a:rPr>
              <a:t>   environmental </a:t>
            </a:r>
            <a:r>
              <a:rPr lang="en-US" dirty="0">
                <a:latin typeface="+mn-lt"/>
              </a:rPr>
              <a:t>effect, and guaranteeing social </a:t>
            </a:r>
            <a:endParaRPr lang="en-US" dirty="0" smtClean="0">
              <a:latin typeface="+mn-lt"/>
            </a:endParaRPr>
          </a:p>
          <a:p>
            <a:pPr marL="0" indent="0">
              <a:buNone/>
            </a:pPr>
            <a:r>
              <a:rPr lang="en-US" dirty="0" smtClean="0">
                <a:latin typeface="+mn-lt"/>
              </a:rPr>
              <a:t>   responsibilities</a:t>
            </a:r>
            <a:r>
              <a:rPr lang="en-US" dirty="0">
                <a:latin typeface="+mn-lt"/>
              </a:rPr>
              <a:t>.</a:t>
            </a:r>
            <a:endParaRPr lang="en-US" dirty="0" smtClean="0">
              <a:latin typeface="+mn-lt"/>
            </a:endParaRPr>
          </a:p>
          <a:p>
            <a:pPr marL="0" indent="0">
              <a:buNone/>
            </a:pPr>
            <a:endParaRPr lang="en-US" dirty="0">
              <a:latin typeface="+mn-lt"/>
            </a:endParaRPr>
          </a:p>
        </p:txBody>
      </p:sp>
      <p:pic>
        <p:nvPicPr>
          <p:cNvPr id="205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350827" y="2232563"/>
            <a:ext cx="4655127" cy="399010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7407538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30" y="365126"/>
            <a:ext cx="11669039" cy="774358"/>
          </a:xfrm>
          <a:solidFill>
            <a:schemeClr val="bg1"/>
          </a:solidFill>
        </p:spPr>
        <p:txBody>
          <a:bodyPr>
            <a:normAutofit/>
          </a:bodyPr>
          <a:lstStyle/>
          <a:p>
            <a:pPr algn="ctr"/>
            <a:r>
              <a:rPr lang="en-US" sz="3600" dirty="0" smtClean="0">
                <a:solidFill>
                  <a:schemeClr val="tx1"/>
                </a:solidFill>
                <a:latin typeface="+mn-lt"/>
              </a:rPr>
              <a:t>Cloud Computing threats, risks and security concern</a:t>
            </a:r>
            <a:endParaRPr lang="en-US" sz="3600" dirty="0">
              <a:solidFill>
                <a:schemeClr val="tx1"/>
              </a:solidFill>
              <a:latin typeface="+mn-lt"/>
            </a:endParaRPr>
          </a:p>
        </p:txBody>
      </p:sp>
      <p:sp>
        <p:nvSpPr>
          <p:cNvPr id="3" name="Content Placeholder 2"/>
          <p:cNvSpPr>
            <a:spLocks noGrp="1"/>
          </p:cNvSpPr>
          <p:nvPr>
            <p:ph idx="1"/>
          </p:nvPr>
        </p:nvSpPr>
        <p:spPr>
          <a:xfrm>
            <a:off x="83127" y="1553029"/>
            <a:ext cx="11934703" cy="4623934"/>
          </a:xfrm>
        </p:spPr>
        <p:txBody>
          <a:bodyPr>
            <a:noAutofit/>
          </a:bodyPr>
          <a:lstStyle/>
          <a:p>
            <a:pPr algn="just">
              <a:buFont typeface="Wingdings" panose="05000000000000000000" pitchFamily="2" charset="2"/>
              <a:buChar char="Ø"/>
            </a:pPr>
            <a:r>
              <a:rPr lang="en-US" dirty="0">
                <a:latin typeface="Times New Roman" pitchFamily="18" charset="0"/>
                <a:cs typeface="Times New Roman" pitchFamily="18" charset="0"/>
              </a:rPr>
              <a:t>From a safety point of view, there are </a:t>
            </a:r>
            <a:r>
              <a:rPr lang="en-US" dirty="0" smtClean="0">
                <a:latin typeface="Times New Roman" pitchFamily="18" charset="0"/>
                <a:cs typeface="Times New Roman" pitchFamily="18" charset="0"/>
              </a:rPr>
              <a:t>several threats and risks </a:t>
            </a:r>
            <a:r>
              <a:rPr lang="en-US" dirty="0">
                <a:latin typeface="Times New Roman" pitchFamily="18" charset="0"/>
                <a:cs typeface="Times New Roman" pitchFamily="18" charset="0"/>
              </a:rPr>
              <a:t>that users encounter while transferring to and </a:t>
            </a:r>
            <a:r>
              <a:rPr lang="en-US" dirty="0" smtClean="0">
                <a:latin typeface="Times New Roman" pitchFamily="18" charset="0"/>
                <a:cs typeface="Times New Roman" pitchFamily="18" charset="0"/>
              </a:rPr>
              <a:t>saving data </a:t>
            </a:r>
            <a:r>
              <a:rPr lang="en-US" dirty="0">
                <a:latin typeface="Times New Roman" pitchFamily="18" charset="0"/>
                <a:cs typeface="Times New Roman" pitchFamily="18" charset="0"/>
              </a:rPr>
              <a:t>in the cloud</a:t>
            </a:r>
            <a:r>
              <a:rPr lang="en-US" dirty="0" smtClean="0">
                <a:latin typeface="Times New Roman" pitchFamily="18" charset="0"/>
                <a:cs typeface="Times New Roman" pitchFamily="18" charset="0"/>
              </a:rPr>
              <a:t>. Among all these threats, data breaching is identified as the topmost security issue. </a:t>
            </a:r>
          </a:p>
          <a:p>
            <a:pPr algn="just"/>
            <a:r>
              <a:rPr lang="en-US" sz="2600" dirty="0">
                <a:latin typeface="Times New Roman" pitchFamily="18" charset="0"/>
                <a:cs typeface="Times New Roman" pitchFamily="18" charset="0"/>
              </a:rPr>
              <a:t>Handling of data by third </a:t>
            </a:r>
            <a:r>
              <a:rPr lang="en-US" sz="2600" dirty="0" smtClean="0">
                <a:latin typeface="Times New Roman" pitchFamily="18" charset="0"/>
                <a:cs typeface="Times New Roman" pitchFamily="18" charset="0"/>
              </a:rPr>
              <a:t>party</a:t>
            </a:r>
          </a:p>
          <a:p>
            <a:pPr algn="just"/>
            <a:r>
              <a:rPr lang="en-US" sz="2600" dirty="0">
                <a:latin typeface="Times New Roman" pitchFamily="18" charset="0"/>
                <a:cs typeface="Times New Roman" pitchFamily="18" charset="0"/>
              </a:rPr>
              <a:t>Cyber </a:t>
            </a:r>
            <a:r>
              <a:rPr lang="en-US" sz="2600" dirty="0" smtClean="0">
                <a:latin typeface="Times New Roman" pitchFamily="18" charset="0"/>
                <a:cs typeface="Times New Roman" pitchFamily="18" charset="0"/>
              </a:rPr>
              <a:t>attacks</a:t>
            </a:r>
          </a:p>
          <a:p>
            <a:pPr algn="just"/>
            <a:r>
              <a:rPr lang="en-US" sz="2600" dirty="0">
                <a:latin typeface="Times New Roman" pitchFamily="18" charset="0"/>
                <a:cs typeface="Times New Roman" pitchFamily="18" charset="0"/>
              </a:rPr>
              <a:t>Insider </a:t>
            </a:r>
            <a:r>
              <a:rPr lang="en-US" sz="2600" dirty="0" smtClean="0">
                <a:latin typeface="Times New Roman" pitchFamily="18" charset="0"/>
                <a:cs typeface="Times New Roman" pitchFamily="18" charset="0"/>
              </a:rPr>
              <a:t>threats</a:t>
            </a:r>
          </a:p>
          <a:p>
            <a:pPr algn="just"/>
            <a:r>
              <a:rPr lang="en-US" sz="2600" dirty="0">
                <a:latin typeface="Times New Roman" pitchFamily="18" charset="0"/>
                <a:cs typeface="Times New Roman" pitchFamily="18" charset="0"/>
              </a:rPr>
              <a:t>Government </a:t>
            </a:r>
            <a:r>
              <a:rPr lang="en-US" sz="2600" dirty="0" smtClean="0">
                <a:latin typeface="Times New Roman" pitchFamily="18" charset="0"/>
                <a:cs typeface="Times New Roman" pitchFamily="18" charset="0"/>
              </a:rPr>
              <a:t>intrusion</a:t>
            </a:r>
          </a:p>
          <a:p>
            <a:pPr algn="just"/>
            <a:r>
              <a:rPr lang="en-US" sz="2600" dirty="0">
                <a:latin typeface="Times New Roman" pitchFamily="18" charset="0"/>
                <a:cs typeface="Times New Roman" pitchFamily="18" charset="0"/>
              </a:rPr>
              <a:t>Legal </a:t>
            </a:r>
            <a:r>
              <a:rPr lang="en-US" sz="2600" dirty="0" smtClean="0">
                <a:latin typeface="Times New Roman" pitchFamily="18" charset="0"/>
                <a:cs typeface="Times New Roman" pitchFamily="18" charset="0"/>
              </a:rPr>
              <a:t>liability</a:t>
            </a:r>
          </a:p>
          <a:p>
            <a:pPr algn="just"/>
            <a:r>
              <a:rPr lang="en-US" sz="2600" dirty="0">
                <a:latin typeface="Times New Roman" pitchFamily="18" charset="0"/>
                <a:cs typeface="Times New Roman" pitchFamily="18" charset="0"/>
              </a:rPr>
              <a:t>Lack of </a:t>
            </a:r>
            <a:r>
              <a:rPr lang="en-US" sz="2600" dirty="0" smtClean="0">
                <a:latin typeface="Times New Roman" pitchFamily="18" charset="0"/>
                <a:cs typeface="Times New Roman" pitchFamily="18" charset="0"/>
              </a:rPr>
              <a:t>standardization</a:t>
            </a:r>
          </a:p>
          <a:p>
            <a:pPr algn="just"/>
            <a:r>
              <a:rPr lang="en-US" sz="2600" dirty="0">
                <a:latin typeface="Times New Roman" pitchFamily="18" charset="0"/>
                <a:cs typeface="Times New Roman" pitchFamily="18" charset="0"/>
              </a:rPr>
              <a:t>Lack of </a:t>
            </a:r>
            <a:r>
              <a:rPr lang="en-US" sz="2600" dirty="0" smtClean="0">
                <a:latin typeface="Times New Roman" pitchFamily="18" charset="0"/>
                <a:cs typeface="Times New Roman" pitchFamily="18" charset="0"/>
              </a:rPr>
              <a:t>support</a:t>
            </a:r>
          </a:p>
          <a:p>
            <a:pPr algn="just"/>
            <a:r>
              <a:rPr lang="en-US" sz="2600" dirty="0">
                <a:latin typeface="Times New Roman" pitchFamily="18" charset="0"/>
                <a:cs typeface="Times New Roman" pitchFamily="18" charset="0"/>
              </a:rPr>
              <a:t>Constant risk</a:t>
            </a:r>
            <a:endParaRPr lang="en-US" sz="2600" dirty="0">
              <a:solidFill>
                <a:schemeClr val="tx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1621076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ormAutofit/>
          </a:bodyPr>
          <a:lstStyle/>
          <a:p>
            <a:pPr algn="ctr"/>
            <a:r>
              <a:rPr lang="en-US" sz="4900" dirty="0" smtClean="0">
                <a:solidFill>
                  <a:schemeClr val="tx1"/>
                </a:solidFill>
                <a:latin typeface="+mn-lt"/>
              </a:rPr>
              <a:t>Third Party Technology</a:t>
            </a:r>
            <a:endParaRPr lang="en-US" dirty="0">
              <a:solidFill>
                <a:schemeClr val="tx1"/>
              </a:solidFill>
              <a:latin typeface="+mn-lt"/>
            </a:endParaRPr>
          </a:p>
        </p:txBody>
      </p:sp>
      <p:sp>
        <p:nvSpPr>
          <p:cNvPr id="3" name="Content Placeholder 2"/>
          <p:cNvSpPr>
            <a:spLocks noGrp="1"/>
          </p:cNvSpPr>
          <p:nvPr>
            <p:ph idx="1"/>
          </p:nvPr>
        </p:nvSpPr>
        <p:spPr>
          <a:xfrm>
            <a:off x="83127" y="1553029"/>
            <a:ext cx="11982203" cy="4623934"/>
          </a:xfrm>
        </p:spPr>
        <p:txBody>
          <a:bodyPr>
            <a:normAutofit/>
          </a:bodyPr>
          <a:lstStyle/>
          <a:p>
            <a:pPr>
              <a:buFont typeface="Wingdings" panose="05000000000000000000" pitchFamily="2" charset="2"/>
              <a:buChar char="Ø"/>
            </a:pPr>
            <a:r>
              <a:rPr lang="en-US" dirty="0" smtClean="0">
                <a:latin typeface="+mn-lt"/>
              </a:rPr>
              <a:t>Beneath the </a:t>
            </a:r>
            <a:r>
              <a:rPr lang="en-US" dirty="0">
                <a:latin typeface="+mn-lt"/>
              </a:rPr>
              <a:t>cloud model, the software is operated online by a third-party supplier, and </a:t>
            </a:r>
            <a:r>
              <a:rPr lang="en-US" dirty="0" smtClean="0">
                <a:latin typeface="+mn-lt"/>
              </a:rPr>
              <a:t>one can </a:t>
            </a:r>
            <a:r>
              <a:rPr lang="en-US" dirty="0">
                <a:latin typeface="+mn-lt"/>
              </a:rPr>
              <a:t>access it via </a:t>
            </a:r>
            <a:r>
              <a:rPr lang="en-US" dirty="0" smtClean="0">
                <a:latin typeface="+mn-lt"/>
              </a:rPr>
              <a:t>Internet </a:t>
            </a:r>
            <a:r>
              <a:rPr lang="en-US" dirty="0">
                <a:latin typeface="+mn-lt"/>
              </a:rPr>
              <a:t>browser</a:t>
            </a:r>
            <a:r>
              <a:rPr lang="en-US" dirty="0" smtClean="0">
                <a:latin typeface="+mn-lt"/>
              </a:rPr>
              <a:t>.</a:t>
            </a:r>
          </a:p>
          <a:p>
            <a:pPr>
              <a:buFont typeface="Wingdings" panose="05000000000000000000" pitchFamily="2" charset="2"/>
              <a:buChar char="Ø"/>
            </a:pPr>
            <a:r>
              <a:rPr lang="en-US" dirty="0">
                <a:latin typeface="+mn-lt"/>
              </a:rPr>
              <a:t>Third-party concept is also </a:t>
            </a:r>
            <a:r>
              <a:rPr lang="en-US" dirty="0" smtClean="0">
                <a:latin typeface="+mn-lt"/>
              </a:rPr>
              <a:t>very valuable </a:t>
            </a:r>
            <a:r>
              <a:rPr lang="en-US" dirty="0">
                <a:latin typeface="+mn-lt"/>
              </a:rPr>
              <a:t>in providing security to the cloud data center</a:t>
            </a:r>
            <a:r>
              <a:rPr lang="en-US" dirty="0" smtClean="0">
                <a:latin typeface="+mn-lt"/>
              </a:rPr>
              <a:t>.</a:t>
            </a:r>
          </a:p>
          <a:p>
            <a:pPr>
              <a:buFont typeface="Wingdings" panose="05000000000000000000" pitchFamily="2" charset="2"/>
              <a:buChar char="Ø"/>
            </a:pPr>
            <a:r>
              <a:rPr lang="en-US" dirty="0">
                <a:latin typeface="+mn-lt"/>
              </a:rPr>
              <a:t>Operating software online also has several built-in </a:t>
            </a:r>
            <a:r>
              <a:rPr lang="en-US" dirty="0" smtClean="0">
                <a:latin typeface="+mn-lt"/>
              </a:rPr>
              <a:t>advantages:</a:t>
            </a:r>
          </a:p>
          <a:p>
            <a:r>
              <a:rPr lang="en-US" dirty="0">
                <a:latin typeface="+mn-lt"/>
              </a:rPr>
              <a:t>Work from wherever you </a:t>
            </a:r>
            <a:r>
              <a:rPr lang="en-US" dirty="0" smtClean="0">
                <a:latin typeface="+mn-lt"/>
              </a:rPr>
              <a:t>want</a:t>
            </a:r>
          </a:p>
          <a:p>
            <a:r>
              <a:rPr lang="en-US" dirty="0">
                <a:latin typeface="+mn-lt"/>
              </a:rPr>
              <a:t>Collaborate with customers, dealers, and </a:t>
            </a:r>
            <a:r>
              <a:rPr lang="en-US" dirty="0" smtClean="0">
                <a:latin typeface="+mn-lt"/>
              </a:rPr>
              <a:t>contemporaries</a:t>
            </a:r>
          </a:p>
          <a:p>
            <a:r>
              <a:rPr lang="en-US" dirty="0">
                <a:latin typeface="+mn-lt"/>
              </a:rPr>
              <a:t>Limit threat of catastrophe and expedite catastrophe recuperation</a:t>
            </a:r>
            <a:endParaRPr lang="en-US" dirty="0" smtClean="0">
              <a:latin typeface="+mn-lt"/>
            </a:endParaRPr>
          </a:p>
          <a:p>
            <a:endParaRPr lang="en-US" sz="2800" dirty="0">
              <a:solidFill>
                <a:schemeClr val="tx1"/>
              </a:solidFill>
              <a:latin typeface="+mn-lt"/>
            </a:endParaRPr>
          </a:p>
        </p:txBody>
      </p:sp>
    </p:spTree>
    <p:extLst>
      <p:ext uri="{BB962C8B-B14F-4D97-AF65-F5344CB8AC3E}">
        <p14:creationId xmlns="" xmlns:p14="http://schemas.microsoft.com/office/powerpoint/2010/main" val="12225108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ormAutofit/>
          </a:bodyPr>
          <a:lstStyle/>
          <a:p>
            <a:pPr algn="ctr"/>
            <a:r>
              <a:rPr lang="en-US" sz="4900" dirty="0" smtClean="0">
                <a:solidFill>
                  <a:schemeClr val="tx1"/>
                </a:solidFill>
                <a:latin typeface="+mn-lt"/>
              </a:rPr>
              <a:t>Third Party Technology</a:t>
            </a:r>
            <a:endParaRPr lang="en-US" dirty="0">
              <a:solidFill>
                <a:schemeClr val="tx1"/>
              </a:solidFill>
              <a:latin typeface="+mn-lt"/>
            </a:endParaRPr>
          </a:p>
        </p:txBody>
      </p:sp>
      <p:sp>
        <p:nvSpPr>
          <p:cNvPr id="3" name="Content Placeholder 2"/>
          <p:cNvSpPr>
            <a:spLocks noGrp="1"/>
          </p:cNvSpPr>
          <p:nvPr>
            <p:ph idx="1"/>
          </p:nvPr>
        </p:nvSpPr>
        <p:spPr>
          <a:xfrm>
            <a:off x="83127" y="1553029"/>
            <a:ext cx="11982203" cy="4623934"/>
          </a:xfrm>
        </p:spPr>
        <p:txBody>
          <a:bodyPr>
            <a:normAutofit/>
          </a:bodyPr>
          <a:lstStyle/>
          <a:p>
            <a:pPr>
              <a:buFont typeface="Wingdings" panose="05000000000000000000" pitchFamily="2" charset="2"/>
              <a:buChar char="Ø"/>
            </a:pPr>
            <a:r>
              <a:rPr lang="en-US" dirty="0">
                <a:solidFill>
                  <a:srgbClr val="FFFF00"/>
                </a:solidFill>
                <a:latin typeface="+mn-lt"/>
              </a:rPr>
              <a:t>Examples of Third </a:t>
            </a:r>
            <a:r>
              <a:rPr lang="en-US" dirty="0" smtClean="0">
                <a:solidFill>
                  <a:srgbClr val="FFFF00"/>
                </a:solidFill>
                <a:latin typeface="+mn-lt"/>
              </a:rPr>
              <a:t>Parties:</a:t>
            </a:r>
          </a:p>
          <a:p>
            <a:r>
              <a:rPr lang="en-US" dirty="0">
                <a:latin typeface="+mn-lt"/>
              </a:rPr>
              <a:t>Dropbox, a SaaS vendor, uses the services of a third-party IaaS vendor, like </a:t>
            </a:r>
            <a:endParaRPr lang="en-US" dirty="0" smtClean="0">
              <a:latin typeface="+mn-lt"/>
            </a:endParaRPr>
          </a:p>
          <a:p>
            <a:pPr marL="0" indent="0">
              <a:buNone/>
            </a:pPr>
            <a:r>
              <a:rPr lang="en-US" dirty="0">
                <a:latin typeface="+mn-lt"/>
              </a:rPr>
              <a:t> </a:t>
            </a:r>
            <a:r>
              <a:rPr lang="en-US" dirty="0" smtClean="0">
                <a:latin typeface="+mn-lt"/>
              </a:rPr>
              <a:t>  Amazon </a:t>
            </a:r>
            <a:r>
              <a:rPr lang="en-US" dirty="0">
                <a:latin typeface="+mn-lt"/>
              </a:rPr>
              <a:t>Web Services</a:t>
            </a:r>
            <a:r>
              <a:rPr lang="en-US" dirty="0" smtClean="0">
                <a:latin typeface="+mn-lt"/>
              </a:rPr>
              <a:t>.</a:t>
            </a:r>
          </a:p>
          <a:p>
            <a:r>
              <a:rPr lang="en-US" dirty="0">
                <a:latin typeface="+mn-lt"/>
              </a:rPr>
              <a:t>I</a:t>
            </a:r>
            <a:r>
              <a:rPr lang="en-US" dirty="0" smtClean="0">
                <a:latin typeface="+mn-lt"/>
              </a:rPr>
              <a:t>n </a:t>
            </a:r>
            <a:r>
              <a:rPr lang="en-US" dirty="0">
                <a:latin typeface="+mn-lt"/>
              </a:rPr>
              <a:t>Fig. 12.6, company A offers various exciting </a:t>
            </a:r>
            <a:endParaRPr lang="en-US" dirty="0" smtClean="0">
              <a:latin typeface="+mn-lt"/>
            </a:endParaRPr>
          </a:p>
          <a:p>
            <a:pPr marL="0" indent="0">
              <a:buNone/>
            </a:pPr>
            <a:r>
              <a:rPr lang="en-US" dirty="0" smtClean="0">
                <a:latin typeface="+mn-lt"/>
              </a:rPr>
              <a:t>   services </a:t>
            </a:r>
            <a:r>
              <a:rPr lang="en-US" dirty="0">
                <a:latin typeface="+mn-lt"/>
              </a:rPr>
              <a:t>to the users but for the </a:t>
            </a:r>
            <a:r>
              <a:rPr lang="en-US" dirty="0" smtClean="0">
                <a:latin typeface="+mn-lt"/>
              </a:rPr>
              <a:t>physical storage </a:t>
            </a:r>
          </a:p>
          <a:p>
            <a:pPr marL="0" indent="0">
              <a:buNone/>
            </a:pPr>
            <a:r>
              <a:rPr lang="en-US" dirty="0" smtClean="0">
                <a:latin typeface="+mn-lt"/>
              </a:rPr>
              <a:t>   of </a:t>
            </a:r>
            <a:r>
              <a:rPr lang="en-US" dirty="0">
                <a:latin typeface="+mn-lt"/>
              </a:rPr>
              <a:t>data, company A involves third-party company </a:t>
            </a:r>
            <a:endParaRPr lang="en-US" dirty="0" smtClean="0">
              <a:latin typeface="+mn-lt"/>
            </a:endParaRPr>
          </a:p>
          <a:p>
            <a:pPr marL="0" indent="0">
              <a:buNone/>
            </a:pPr>
            <a:r>
              <a:rPr lang="en-US" dirty="0" smtClean="0">
                <a:latin typeface="+mn-lt"/>
              </a:rPr>
              <a:t>   B</a:t>
            </a:r>
            <a:r>
              <a:rPr lang="en-US" dirty="0">
                <a:latin typeface="+mn-lt"/>
              </a:rPr>
              <a:t>. Users are unaware of the services </a:t>
            </a:r>
            <a:r>
              <a:rPr lang="en-US" dirty="0" smtClean="0">
                <a:latin typeface="+mn-lt"/>
              </a:rPr>
              <a:t>of company </a:t>
            </a:r>
          </a:p>
          <a:p>
            <a:pPr marL="0" indent="0">
              <a:buNone/>
            </a:pPr>
            <a:r>
              <a:rPr lang="en-US" dirty="0" smtClean="0">
                <a:latin typeface="+mn-lt"/>
              </a:rPr>
              <a:t>   B </a:t>
            </a:r>
            <a:r>
              <a:rPr lang="en-US" dirty="0">
                <a:latin typeface="+mn-lt"/>
              </a:rPr>
              <a:t>because they know that they are taking services </a:t>
            </a:r>
            <a:endParaRPr lang="en-US" dirty="0" smtClean="0">
              <a:latin typeface="+mn-lt"/>
            </a:endParaRPr>
          </a:p>
          <a:p>
            <a:pPr marL="0" indent="0">
              <a:buNone/>
            </a:pPr>
            <a:r>
              <a:rPr lang="en-US" dirty="0" smtClean="0">
                <a:latin typeface="+mn-lt"/>
              </a:rPr>
              <a:t>   from </a:t>
            </a:r>
            <a:r>
              <a:rPr lang="en-US" dirty="0">
                <a:latin typeface="+mn-lt"/>
              </a:rPr>
              <a:t>company A.</a:t>
            </a:r>
            <a:endParaRPr lang="en-US" sz="2800" dirty="0">
              <a:solidFill>
                <a:schemeClr val="tx1"/>
              </a:solidFill>
              <a:latin typeface="+mn-lt"/>
            </a:endParaRPr>
          </a:p>
        </p:txBody>
      </p:sp>
      <p:pic>
        <p:nvPicPr>
          <p:cNvPr id="307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730837" y="2790220"/>
            <a:ext cx="4263241" cy="347808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4221112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ormAutofit/>
          </a:bodyPr>
          <a:lstStyle/>
          <a:p>
            <a:pPr algn="ctr"/>
            <a:r>
              <a:rPr lang="en-US" sz="4900" dirty="0" smtClean="0">
                <a:solidFill>
                  <a:schemeClr val="tx1"/>
                </a:solidFill>
                <a:latin typeface="+mn-lt"/>
              </a:rPr>
              <a:t>Intercloud</a:t>
            </a:r>
            <a:endParaRPr lang="en-US" dirty="0">
              <a:solidFill>
                <a:schemeClr val="tx1"/>
              </a:solidFill>
              <a:latin typeface="+mn-lt"/>
            </a:endParaRPr>
          </a:p>
        </p:txBody>
      </p:sp>
      <p:sp>
        <p:nvSpPr>
          <p:cNvPr id="3" name="Content Placeholder 2"/>
          <p:cNvSpPr>
            <a:spLocks noGrp="1"/>
          </p:cNvSpPr>
          <p:nvPr>
            <p:ph idx="1"/>
          </p:nvPr>
        </p:nvSpPr>
        <p:spPr>
          <a:xfrm>
            <a:off x="83127" y="1553029"/>
            <a:ext cx="11982203" cy="4623934"/>
          </a:xfrm>
        </p:spPr>
        <p:txBody>
          <a:bodyPr>
            <a:normAutofit lnSpcReduction="10000"/>
          </a:bodyPr>
          <a:lstStyle/>
          <a:p>
            <a:pPr>
              <a:buFont typeface="Wingdings" panose="05000000000000000000" pitchFamily="2" charset="2"/>
              <a:buChar char="Ø"/>
            </a:pPr>
            <a:r>
              <a:rPr lang="en-US" dirty="0">
                <a:solidFill>
                  <a:srgbClr val="FFFF00"/>
                </a:solidFill>
                <a:latin typeface="+mn-lt"/>
              </a:rPr>
              <a:t>The Intercloud </a:t>
            </a:r>
            <a:r>
              <a:rPr lang="en-US" dirty="0">
                <a:latin typeface="+mn-lt"/>
              </a:rPr>
              <a:t>is a unified universal ‘cloud of clouds’ and an expansion of the Internet </a:t>
            </a:r>
            <a:r>
              <a:rPr lang="en-US" dirty="0" smtClean="0">
                <a:latin typeface="+mn-lt"/>
              </a:rPr>
              <a:t>‘network of networks</a:t>
            </a:r>
            <a:r>
              <a:rPr lang="en-US" dirty="0">
                <a:latin typeface="+mn-lt"/>
              </a:rPr>
              <a:t>’ on which it is established</a:t>
            </a:r>
            <a:r>
              <a:rPr lang="en-US" dirty="0" smtClean="0">
                <a:latin typeface="+mn-lt"/>
              </a:rPr>
              <a:t>.</a:t>
            </a:r>
          </a:p>
          <a:p>
            <a:r>
              <a:rPr lang="en-US" dirty="0">
                <a:latin typeface="+mn-lt"/>
              </a:rPr>
              <a:t>The Intercloud circumstances are based on the chief concept that every individual cloud does </a:t>
            </a:r>
            <a:r>
              <a:rPr lang="en-US" dirty="0" smtClean="0">
                <a:latin typeface="+mn-lt"/>
              </a:rPr>
              <a:t>not contain </a:t>
            </a:r>
            <a:r>
              <a:rPr lang="en-US" dirty="0">
                <a:latin typeface="+mn-lt"/>
              </a:rPr>
              <a:t>countless physical resources or ubiquitous geographic marks</a:t>
            </a:r>
            <a:r>
              <a:rPr lang="en-US" dirty="0" smtClean="0">
                <a:latin typeface="+mn-lt"/>
              </a:rPr>
              <a:t>.</a:t>
            </a:r>
          </a:p>
          <a:p>
            <a:r>
              <a:rPr lang="en-US" dirty="0">
                <a:latin typeface="+mn-lt"/>
              </a:rPr>
              <a:t>As shown in Fig. </a:t>
            </a:r>
            <a:r>
              <a:rPr lang="en-US" dirty="0" smtClean="0">
                <a:latin typeface="+mn-lt"/>
              </a:rPr>
              <a:t>12.7, the </a:t>
            </a:r>
            <a:r>
              <a:rPr lang="en-US" dirty="0">
                <a:latin typeface="+mn-lt"/>
              </a:rPr>
              <a:t>broker offers three </a:t>
            </a:r>
            <a:endParaRPr lang="en-US" dirty="0" smtClean="0">
              <a:latin typeface="+mn-lt"/>
            </a:endParaRPr>
          </a:p>
          <a:p>
            <a:pPr marL="0" indent="0">
              <a:buNone/>
            </a:pPr>
            <a:r>
              <a:rPr lang="en-US" dirty="0" smtClean="0">
                <a:latin typeface="+mn-lt"/>
              </a:rPr>
              <a:t>   facilities </a:t>
            </a:r>
            <a:r>
              <a:rPr lang="en-US" dirty="0">
                <a:latin typeface="+mn-lt"/>
              </a:rPr>
              <a:t>to the cloud users, such as SaaS, PaaS, </a:t>
            </a:r>
            <a:endParaRPr lang="en-US" dirty="0" smtClean="0">
              <a:latin typeface="+mn-lt"/>
            </a:endParaRPr>
          </a:p>
          <a:p>
            <a:pPr marL="0" indent="0">
              <a:buNone/>
            </a:pPr>
            <a:r>
              <a:rPr lang="en-US" dirty="0" smtClean="0">
                <a:latin typeface="+mn-lt"/>
              </a:rPr>
              <a:t>   and </a:t>
            </a:r>
            <a:r>
              <a:rPr lang="en-US" dirty="0">
                <a:latin typeface="+mn-lt"/>
              </a:rPr>
              <a:t>IaaS. IaaS services </a:t>
            </a:r>
            <a:r>
              <a:rPr lang="en-US" dirty="0" smtClean="0">
                <a:latin typeface="+mn-lt"/>
              </a:rPr>
              <a:t>are offered </a:t>
            </a:r>
            <a:r>
              <a:rPr lang="en-US" dirty="0">
                <a:latin typeface="+mn-lt"/>
              </a:rPr>
              <a:t>by cloud provider </a:t>
            </a:r>
            <a:endParaRPr lang="en-US" dirty="0" smtClean="0">
              <a:latin typeface="+mn-lt"/>
            </a:endParaRPr>
          </a:p>
          <a:p>
            <a:pPr marL="0" indent="0">
              <a:buNone/>
            </a:pPr>
            <a:r>
              <a:rPr lang="en-US" dirty="0" smtClean="0">
                <a:latin typeface="+mn-lt"/>
              </a:rPr>
              <a:t>   A</a:t>
            </a:r>
            <a:r>
              <a:rPr lang="en-US" dirty="0">
                <a:latin typeface="+mn-lt"/>
              </a:rPr>
              <a:t>, SaaS services by cloud provider B, and PaaS </a:t>
            </a:r>
            <a:endParaRPr lang="en-US" dirty="0" smtClean="0">
              <a:latin typeface="+mn-lt"/>
            </a:endParaRPr>
          </a:p>
          <a:p>
            <a:pPr marL="0" indent="0">
              <a:buNone/>
            </a:pPr>
            <a:r>
              <a:rPr lang="en-US" dirty="0" smtClean="0">
                <a:latin typeface="+mn-lt"/>
              </a:rPr>
              <a:t>   services </a:t>
            </a:r>
            <a:r>
              <a:rPr lang="en-US" dirty="0">
                <a:latin typeface="+mn-lt"/>
              </a:rPr>
              <a:t>are offered by </a:t>
            </a:r>
            <a:r>
              <a:rPr lang="en-US" dirty="0" smtClean="0">
                <a:latin typeface="+mn-lt"/>
              </a:rPr>
              <a:t>cloud provider </a:t>
            </a:r>
            <a:r>
              <a:rPr lang="en-US" dirty="0">
                <a:latin typeface="+mn-lt"/>
              </a:rPr>
              <a:t>C.</a:t>
            </a:r>
            <a:endParaRPr lang="en-US" dirty="0" smtClean="0">
              <a:latin typeface="+mn-lt"/>
            </a:endParaRPr>
          </a:p>
          <a:p>
            <a:endParaRPr lang="en-US" sz="2800" dirty="0">
              <a:solidFill>
                <a:schemeClr val="tx1"/>
              </a:solidFill>
              <a:latin typeface="+mn-lt"/>
            </a:endParaRPr>
          </a:p>
        </p:txBody>
      </p:sp>
      <p:pic>
        <p:nvPicPr>
          <p:cNvPr id="409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075222" y="3336039"/>
            <a:ext cx="3954484" cy="307663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4668815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08479" y="3179579"/>
            <a:ext cx="11684000" cy="1071789"/>
          </a:xfrm>
          <a:solidFill>
            <a:schemeClr val="bg1"/>
          </a:solidFill>
        </p:spPr>
        <p:txBody>
          <a:bodyPr>
            <a:normAutofit/>
          </a:bodyPr>
          <a:lstStyle/>
          <a:p>
            <a:pPr algn="ctr"/>
            <a:r>
              <a:rPr lang="en-US" dirty="0" smtClean="0">
                <a:solidFill>
                  <a:schemeClr val="tx1"/>
                </a:solidFill>
                <a:latin typeface="Calibri" panose="020F0502020204030204" pitchFamily="34" charset="0"/>
              </a:rPr>
              <a:t>Thank You!</a:t>
            </a:r>
            <a:endParaRPr lang="en-US" dirty="0">
              <a:solidFill>
                <a:schemeClr val="tx1"/>
              </a:solidFill>
              <a:latin typeface="Calibri" panose="020F0502020204030204" pitchFamily="34" charset="0"/>
            </a:endParaRPr>
          </a:p>
        </p:txBody>
      </p:sp>
    </p:spTree>
    <p:extLst>
      <p:ext uri="{BB962C8B-B14F-4D97-AF65-F5344CB8AC3E}">
        <p14:creationId xmlns="" xmlns:p14="http://schemas.microsoft.com/office/powerpoint/2010/main" val="12287526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2229" y="2"/>
            <a:ext cx="11684000" cy="6176963"/>
          </a:xfrm>
        </p:spPr>
        <p:txBody>
          <a:bodyPr>
            <a:normAutofit/>
          </a:bodyPr>
          <a:lstStyle/>
          <a:p>
            <a:r>
              <a:rPr lang="en-US" sz="2600" dirty="0" smtClean="0">
                <a:latin typeface="Times New Roman" pitchFamily="18" charset="0"/>
                <a:cs typeface="Times New Roman" pitchFamily="18" charset="0"/>
              </a:rPr>
              <a:t>Data breaches</a:t>
            </a:r>
          </a:p>
          <a:p>
            <a:r>
              <a:rPr lang="en-US" sz="2600" dirty="0" smtClean="0">
                <a:latin typeface="Times New Roman" pitchFamily="18" charset="0"/>
                <a:cs typeface="Times New Roman" pitchFamily="18" charset="0"/>
              </a:rPr>
              <a:t>Compromised credentials and broken authentication</a:t>
            </a:r>
          </a:p>
          <a:p>
            <a:r>
              <a:rPr lang="en-US" sz="2600" dirty="0" smtClean="0">
                <a:latin typeface="Times New Roman" pitchFamily="18" charset="0"/>
                <a:cs typeface="Times New Roman" pitchFamily="18" charset="0"/>
              </a:rPr>
              <a:t>Hacked interface and Application Program Interfaces</a:t>
            </a:r>
          </a:p>
          <a:p>
            <a:r>
              <a:rPr lang="en-US" sz="2600" dirty="0" smtClean="0">
                <a:latin typeface="Times New Roman" pitchFamily="18" charset="0"/>
                <a:cs typeface="Times New Roman" pitchFamily="18" charset="0"/>
              </a:rPr>
              <a:t>Exploited system vulnerabilities</a:t>
            </a:r>
          </a:p>
          <a:p>
            <a:r>
              <a:rPr lang="en-US" sz="2600" dirty="0" smtClean="0">
                <a:latin typeface="Times New Roman" pitchFamily="18" charset="0"/>
                <a:cs typeface="Times New Roman" pitchFamily="18" charset="0"/>
              </a:rPr>
              <a:t>Account hijacking</a:t>
            </a:r>
          </a:p>
          <a:p>
            <a:r>
              <a:rPr lang="en-US" sz="2600" dirty="0" smtClean="0">
                <a:latin typeface="Times New Roman" pitchFamily="18" charset="0"/>
                <a:cs typeface="Times New Roman" pitchFamily="18" charset="0"/>
              </a:rPr>
              <a:t>Malicious insiders</a:t>
            </a:r>
          </a:p>
          <a:p>
            <a:r>
              <a:rPr lang="en-US" sz="2600" dirty="0" smtClean="0">
                <a:latin typeface="Times New Roman" pitchFamily="18" charset="0"/>
                <a:cs typeface="Times New Roman" pitchFamily="18" charset="0"/>
              </a:rPr>
              <a:t>The Advanced Persistent Threat(APT) parasite</a:t>
            </a:r>
          </a:p>
          <a:p>
            <a:r>
              <a:rPr lang="en-US" sz="2600" dirty="0" smtClean="0">
                <a:latin typeface="Times New Roman" pitchFamily="18" charset="0"/>
                <a:cs typeface="Times New Roman" pitchFamily="18" charset="0"/>
              </a:rPr>
              <a:t>Permanent data loss</a:t>
            </a:r>
          </a:p>
          <a:p>
            <a:r>
              <a:rPr lang="en-US" sz="2600" dirty="0" smtClean="0">
                <a:latin typeface="Times New Roman" pitchFamily="18" charset="0"/>
                <a:cs typeface="Times New Roman" pitchFamily="18" charset="0"/>
              </a:rPr>
              <a:t> Inadequate diligence</a:t>
            </a:r>
          </a:p>
          <a:p>
            <a:r>
              <a:rPr lang="en-US" sz="2600" dirty="0" smtClean="0">
                <a:latin typeface="Times New Roman" pitchFamily="18" charset="0"/>
                <a:cs typeface="Times New Roman" pitchFamily="18" charset="0"/>
              </a:rPr>
              <a:t> Cloud service abuses</a:t>
            </a:r>
          </a:p>
          <a:p>
            <a:r>
              <a:rPr lang="en-US" sz="2600" dirty="0" smtClean="0">
                <a:latin typeface="Times New Roman" pitchFamily="18" charset="0"/>
                <a:cs typeface="Times New Roman" pitchFamily="18" charset="0"/>
              </a:rPr>
              <a:t>Denial-of-Service(</a:t>
            </a:r>
            <a:r>
              <a:rPr lang="en-US" sz="2600" dirty="0" err="1" smtClean="0">
                <a:latin typeface="Times New Roman" pitchFamily="18" charset="0"/>
                <a:cs typeface="Times New Roman" pitchFamily="18" charset="0"/>
              </a:rPr>
              <a:t>DoS</a:t>
            </a:r>
            <a:r>
              <a:rPr lang="en-US" sz="2600" dirty="0" smtClean="0">
                <a:latin typeface="Times New Roman" pitchFamily="18" charset="0"/>
                <a:cs typeface="Times New Roman" pitchFamily="18" charset="0"/>
              </a:rPr>
              <a:t>) attacks</a:t>
            </a:r>
          </a:p>
          <a:p>
            <a:r>
              <a:rPr lang="en-US" sz="2600" dirty="0" smtClean="0">
                <a:latin typeface="Times New Roman" pitchFamily="18" charset="0"/>
                <a:cs typeface="Times New Roman" pitchFamily="18" charset="0"/>
              </a:rPr>
              <a:t> Shared technology, shared dangers</a:t>
            </a:r>
            <a:endParaRPr lang="en-US" sz="2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297" y="0"/>
            <a:ext cx="11684000" cy="788426"/>
          </a:xfrm>
        </p:spPr>
        <p:txBody>
          <a:bodyPr>
            <a:normAutofit/>
          </a:bodyPr>
          <a:lstStyle/>
          <a:p>
            <a:pPr algn="ctr"/>
            <a:r>
              <a:rPr lang="en-US" sz="4000" dirty="0" smtClean="0">
                <a:solidFill>
                  <a:schemeClr val="tx1"/>
                </a:solidFill>
                <a:latin typeface="Times New Roman" pitchFamily="18" charset="0"/>
                <a:cs typeface="Times New Roman" pitchFamily="18" charset="0"/>
              </a:rPr>
              <a:t>Classification of security issues</a:t>
            </a:r>
            <a:endParaRPr lang="en-US" sz="4000" dirty="0">
              <a:solidFill>
                <a:schemeClr val="tx1"/>
              </a:solidFill>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srcRect/>
          <a:stretch>
            <a:fillRect/>
          </a:stretch>
        </p:blipFill>
        <p:spPr bwMode="auto">
          <a:xfrm>
            <a:off x="2419644" y="844062"/>
            <a:ext cx="7132320" cy="56270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4370</TotalTime>
  <Words>4302</Words>
  <Application>Microsoft Office PowerPoint</Application>
  <PresentationFormat>Custom</PresentationFormat>
  <Paragraphs>525</Paragraphs>
  <Slides>73</Slides>
  <Notes>22</Notes>
  <HiddenSlides>0</HiddenSlides>
  <MMClips>0</MMClips>
  <ScaleCrop>false</ScaleCrop>
  <HeadingPairs>
    <vt:vector size="4" baseType="variant">
      <vt:variant>
        <vt:lpstr>Theme</vt:lpstr>
      </vt:variant>
      <vt:variant>
        <vt:i4>2</vt:i4>
      </vt:variant>
      <vt:variant>
        <vt:lpstr>Slide Titles</vt:lpstr>
      </vt:variant>
      <vt:variant>
        <vt:i4>73</vt:i4>
      </vt:variant>
    </vt:vector>
  </HeadingPairs>
  <TitlesOfParts>
    <vt:vector size="75" baseType="lpstr">
      <vt:lpstr>Office Theme</vt:lpstr>
      <vt:lpstr>1_Office Theme</vt:lpstr>
      <vt:lpstr>   UNIT-VI Security, Standards, Applications and Emerging Technologies    Security in Cloud:  Cloud security challenges – Software as a Service Security, Common Standards:  Developer – Standards for Messaging – Standards for Security, End user access to cloud computing, Mobile Internet devices and the cloud. Internet of Things: applications, challenges, Integration of Cloud with IoT: Applications, challenges and limitations, Fog/Edge computing: applications and limitations.    </vt:lpstr>
      <vt:lpstr>Learning Outcomes</vt:lpstr>
      <vt:lpstr>Introduction</vt:lpstr>
      <vt:lpstr>Continue..</vt:lpstr>
      <vt:lpstr>Security challenges</vt:lpstr>
      <vt:lpstr>Slide 6</vt:lpstr>
      <vt:lpstr>Cloud Computing threats, risks and security concern</vt:lpstr>
      <vt:lpstr>Slide 8</vt:lpstr>
      <vt:lpstr>Classification of security issues</vt:lpstr>
      <vt:lpstr>1.1 Communication level </vt:lpstr>
      <vt:lpstr>Security in network level</vt:lpstr>
      <vt:lpstr>Security in application level </vt:lpstr>
      <vt:lpstr>Security at host level </vt:lpstr>
      <vt:lpstr>1.2 Computational level </vt:lpstr>
      <vt:lpstr>Virtualization challenges </vt:lpstr>
      <vt:lpstr>VM cloning</vt:lpstr>
      <vt:lpstr>VM isolation</vt:lpstr>
      <vt:lpstr>VM migration</vt:lpstr>
      <vt:lpstr>Hypervisor level (Virtualization layer)</vt:lpstr>
      <vt:lpstr>Slide 20</vt:lpstr>
      <vt:lpstr>Hardware level (Physical layer)</vt:lpstr>
      <vt:lpstr>Data level challenges</vt:lpstr>
      <vt:lpstr>Data level challenges</vt:lpstr>
      <vt:lpstr>Data in-transit</vt:lpstr>
      <vt:lpstr>Data- in-rest</vt:lpstr>
      <vt:lpstr>Slide 26</vt:lpstr>
      <vt:lpstr>1.3 SLA Level</vt:lpstr>
      <vt:lpstr>Slide 28</vt:lpstr>
      <vt:lpstr>Tools used in Cloud Security</vt:lpstr>
      <vt:lpstr>Cloud Security Design Principles  </vt:lpstr>
      <vt:lpstr>Legal Matters in Cloud Computing</vt:lpstr>
      <vt:lpstr>Legal Matters in Cloud Computing</vt:lpstr>
      <vt:lpstr>Thank You!</vt:lpstr>
      <vt:lpstr>Slide 34</vt:lpstr>
      <vt:lpstr>Slide 35</vt:lpstr>
      <vt:lpstr>Slide 36</vt:lpstr>
      <vt:lpstr>Slide 37</vt:lpstr>
      <vt:lpstr>Slide 38</vt:lpstr>
      <vt:lpstr>Slide 39</vt:lpstr>
      <vt:lpstr>Slide 40</vt:lpstr>
      <vt:lpstr>Slide 41</vt:lpstr>
      <vt:lpstr>Slide 42</vt:lpstr>
      <vt:lpstr>Slide 43</vt:lpstr>
      <vt:lpstr>Slide 44</vt:lpstr>
      <vt:lpstr>Challenges of IoT</vt:lpstr>
      <vt:lpstr>Limitation </vt:lpstr>
      <vt:lpstr>Slide 47</vt:lpstr>
      <vt:lpstr>Slide 48</vt:lpstr>
      <vt:lpstr>Slide 49</vt:lpstr>
      <vt:lpstr>Slide 50</vt:lpstr>
      <vt:lpstr>Slide 51</vt:lpstr>
      <vt:lpstr>Slide 52</vt:lpstr>
      <vt:lpstr>Slide 53</vt:lpstr>
      <vt:lpstr>Slide 54</vt:lpstr>
      <vt:lpstr>Slide 55</vt:lpstr>
      <vt:lpstr>Slide 56</vt:lpstr>
      <vt:lpstr>Comparison between Cloud and Fog</vt:lpstr>
      <vt:lpstr>Slide 58</vt:lpstr>
      <vt:lpstr>Slide 59</vt:lpstr>
      <vt:lpstr>Slide 60</vt:lpstr>
      <vt:lpstr>Slide 61</vt:lpstr>
      <vt:lpstr>Cloud Computing Trends</vt:lpstr>
      <vt:lpstr>Understanding Cloud Tools</vt:lpstr>
      <vt:lpstr>Understanding Cloud Tools</vt:lpstr>
      <vt:lpstr>Mobile Cloud Computing</vt:lpstr>
      <vt:lpstr>Mobile Cloud Computing</vt:lpstr>
      <vt:lpstr>Mobile Cloud Computing</vt:lpstr>
      <vt:lpstr>Cloud Descriptor Language</vt:lpstr>
      <vt:lpstr>Green Computing</vt:lpstr>
      <vt:lpstr>Third Party Technology</vt:lpstr>
      <vt:lpstr>Third Party Technology</vt:lpstr>
      <vt:lpstr>Intercloud</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Chowdhury, Sayantan</dc:creator>
  <cp:lastModifiedBy>mohit</cp:lastModifiedBy>
  <cp:revision>328</cp:revision>
  <dcterms:created xsi:type="dcterms:W3CDTF">2018-06-14T06:27:15Z</dcterms:created>
  <dcterms:modified xsi:type="dcterms:W3CDTF">2020-11-26T11:53:51Z</dcterms:modified>
</cp:coreProperties>
</file>